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sldIdLst>
    <p:sldId id="259" r:id="rId2"/>
    <p:sldId id="290" r:id="rId3"/>
    <p:sldId id="275" r:id="rId4"/>
    <p:sldId id="299" r:id="rId5"/>
    <p:sldId id="292" r:id="rId6"/>
    <p:sldId id="274" r:id="rId7"/>
    <p:sldId id="305" r:id="rId8"/>
    <p:sldId id="296" r:id="rId9"/>
    <p:sldId id="297" r:id="rId10"/>
    <p:sldId id="298" r:id="rId11"/>
    <p:sldId id="283" r:id="rId12"/>
    <p:sldId id="271" r:id="rId13"/>
    <p:sldId id="278" r:id="rId14"/>
    <p:sldId id="294" r:id="rId15"/>
    <p:sldId id="295" r:id="rId16"/>
    <p:sldId id="260" r:id="rId17"/>
    <p:sldId id="280" r:id="rId18"/>
    <p:sldId id="268" r:id="rId19"/>
    <p:sldId id="269" r:id="rId20"/>
    <p:sldId id="300" r:id="rId21"/>
    <p:sldId id="301"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entury Gothic" panose="020B0502020202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Iqjm+R8tpclKokzSk6CrQ==" hashData="dB508GKzjVLJx+HqeF3rsp+Mbn8egSmc5BMxH74mI3DE2f5MiIloEEsdRkJziuoKYAZD3KCEPP1iffcfBBQCo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4D"/>
    <a:srgbClr val="241740"/>
    <a:srgbClr val="E87742"/>
    <a:srgbClr val="EB90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59728"/>
  </p:normalViewPr>
  <p:slideViewPr>
    <p:cSldViewPr snapToGrid="0" snapToObjects="1">
      <p:cViewPr varScale="1">
        <p:scale>
          <a:sx n="73" d="100"/>
          <a:sy n="73" d="100"/>
        </p:scale>
        <p:origin x="16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1105AE-BDA9-8F4A-9D76-0E5B81A55766}" type="datetimeFigureOut">
              <a:rPr lang="en-US" smtClean="0"/>
              <a:t>7/14/23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B847-BE95-6F49-8FC4-9F1247009B91}" type="slidenum">
              <a:rPr lang="en-US" smtClean="0"/>
              <a:t>‹#›</a:t>
            </a:fld>
            <a:endParaRPr lang="en-US"/>
          </a:p>
        </p:txBody>
      </p:sp>
    </p:spTree>
    <p:extLst>
      <p:ext uri="{BB962C8B-B14F-4D97-AF65-F5344CB8AC3E}">
        <p14:creationId xmlns:p14="http://schemas.microsoft.com/office/powerpoint/2010/main" val="158346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for taking the time to attend this Ready Now Recovery community presentation.  We are Jimmy and Yvonne Oakes, Ready Now Recovery National Directors.  Ready Now Recovery is a ministry of Adult &amp; Teen Challenge.  Since 1958 Adult &amp; Teen Challenge has been a residential only program.  Adult &amp; Teen Challenge realized there was a growing need to expand the reach beyond residential.  They implemented an initiative to develop a community support group ministry, which is now called Ready Now Recovery.   This is a community facing resource with a support network. We want to take the next 30 minutes to share with you about Ready Now Recovery and how your community can be equipped to engage those who are struggling with life controlling issues.  If you haven’t signed in yet </a:t>
            </a:r>
            <a:r>
              <a:rPr lang="en-US"/>
              <a:t>scan this QR code.</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a:t>
            </a:fld>
            <a:endParaRPr lang="en-US"/>
          </a:p>
        </p:txBody>
      </p:sp>
    </p:spTree>
    <p:extLst>
      <p:ext uri="{BB962C8B-B14F-4D97-AF65-F5344CB8AC3E}">
        <p14:creationId xmlns:p14="http://schemas.microsoft.com/office/powerpoint/2010/main" val="257567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Outreach- when we regularly commit to partner with other non-profits, where the not ready community would be, we can have the opportunity to build lasting relationships and encourage their movement from not ready, to recognizing they have life controlling issues, to being invited to a group, to attending a group where they can accurately assess what they need for recovery in a safe community.</a:t>
            </a:r>
          </a:p>
          <a:p>
            <a:endParaRPr lang="en-US" dirty="0"/>
          </a:p>
          <a:p>
            <a:r>
              <a:rPr lang="en-US" dirty="0"/>
              <a:t>Community is vital for all of us, we want to equip communities to have healthy community and safe spaces for individuals to assess recovery.</a:t>
            </a:r>
          </a:p>
        </p:txBody>
      </p:sp>
      <p:sp>
        <p:nvSpPr>
          <p:cNvPr id="4" name="Slide Number Placeholder 3"/>
          <p:cNvSpPr>
            <a:spLocks noGrp="1"/>
          </p:cNvSpPr>
          <p:nvPr>
            <p:ph type="sldNum" sz="quarter" idx="5"/>
          </p:nvPr>
        </p:nvSpPr>
        <p:spPr/>
        <p:txBody>
          <a:bodyPr/>
          <a:lstStyle/>
          <a:p>
            <a:fld id="{DAF1B847-BE95-6F49-8FC4-9F1247009B91}" type="slidenum">
              <a:rPr lang="en-US" smtClean="0"/>
              <a:t>10</a:t>
            </a:fld>
            <a:endParaRPr lang="en-US"/>
          </a:p>
        </p:txBody>
      </p:sp>
    </p:spTree>
    <p:extLst>
      <p:ext uri="{BB962C8B-B14F-4D97-AF65-F5344CB8AC3E}">
        <p14:creationId xmlns:p14="http://schemas.microsoft.com/office/powerpoint/2010/main" val="144068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is a participant-centered program, meaning there is no set length of time that an individual is committed to attend.  They are able to view the groups available and choose which one meets their needs.  Typically, what happens is that such community is created in these groups that they want to continue on with another group.  While in a group they also can discover that they have other issues that they may need to address and will continue with other groups that addresses those issues.  </a:t>
            </a:r>
          </a:p>
          <a:p>
            <a:r>
              <a:rPr lang="en-US" dirty="0"/>
              <a:t>A group can last on average 6-8 weeks, and they can be in more than one group per week.  This is why we added the virtual component so an individual can get into a group anytime and day of the week.  Groups are affordable for the participant; it can range anywhere from $10- $25/per 6-8wk group.</a:t>
            </a:r>
          </a:p>
          <a:p>
            <a:endParaRPr lang="en-US" dirty="0"/>
          </a:p>
          <a:p>
            <a:r>
              <a:rPr lang="en-US" dirty="0"/>
              <a:t>Each participant is given an action plan workbook which helps them to identify where they are in the stage of change, identify triggers, assess friendships and family relationships, set goals (spiritual, educational, employment, and relational), referral resources, and build their team with mentors, counselors, support groups, and local church.</a:t>
            </a:r>
          </a:p>
        </p:txBody>
      </p:sp>
      <p:sp>
        <p:nvSpPr>
          <p:cNvPr id="4" name="Slide Number Placeholder 3"/>
          <p:cNvSpPr>
            <a:spLocks noGrp="1"/>
          </p:cNvSpPr>
          <p:nvPr>
            <p:ph type="sldNum" sz="quarter" idx="5"/>
          </p:nvPr>
        </p:nvSpPr>
        <p:spPr/>
        <p:txBody>
          <a:bodyPr/>
          <a:lstStyle/>
          <a:p>
            <a:fld id="{DAF1B847-BE95-6F49-8FC4-9F1247009B91}" type="slidenum">
              <a:rPr lang="en-US" smtClean="0"/>
              <a:t>11</a:t>
            </a:fld>
            <a:endParaRPr lang="en-US"/>
          </a:p>
        </p:txBody>
      </p:sp>
    </p:spTree>
    <p:extLst>
      <p:ext uri="{BB962C8B-B14F-4D97-AF65-F5344CB8AC3E}">
        <p14:creationId xmlns:p14="http://schemas.microsoft.com/office/powerpoint/2010/main" val="95989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has curriculum for the groups that cover five categories for a healthy lifestyle. Spiritual growth, Life skills, emotional intelligence, addiction education, and social development.</a:t>
            </a:r>
          </a:p>
        </p:txBody>
      </p:sp>
      <p:sp>
        <p:nvSpPr>
          <p:cNvPr id="4" name="Slide Number Placeholder 3"/>
          <p:cNvSpPr>
            <a:spLocks noGrp="1"/>
          </p:cNvSpPr>
          <p:nvPr>
            <p:ph type="sldNum" sz="quarter" idx="5"/>
          </p:nvPr>
        </p:nvSpPr>
        <p:spPr/>
        <p:txBody>
          <a:bodyPr/>
          <a:lstStyle/>
          <a:p>
            <a:fld id="{DAF1B847-BE95-6F49-8FC4-9F1247009B91}" type="slidenum">
              <a:rPr lang="en-US" smtClean="0"/>
              <a:t>12</a:t>
            </a:fld>
            <a:endParaRPr lang="en-US"/>
          </a:p>
        </p:txBody>
      </p:sp>
    </p:spTree>
    <p:extLst>
      <p:ext uri="{BB962C8B-B14F-4D97-AF65-F5344CB8AC3E}">
        <p14:creationId xmlns:p14="http://schemas.microsoft.com/office/powerpoint/2010/main" val="22177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resources that we provide for participants.</a:t>
            </a:r>
          </a:p>
          <a:p>
            <a:r>
              <a:rPr lang="en-US" sz="1600" dirty="0">
                <a:solidFill>
                  <a:schemeClr val="bg1"/>
                </a:solidFill>
                <a:effectLst/>
                <a:latin typeface="Century Gothic" panose="020B0502020202020204" pitchFamily="34" charset="0"/>
              </a:rPr>
              <a:t>IN PERSON GROUPS</a:t>
            </a:r>
          </a:p>
          <a:p>
            <a:r>
              <a:rPr lang="en-US" dirty="0">
                <a:solidFill>
                  <a:schemeClr val="bg1"/>
                </a:solidFill>
                <a:effectLst/>
                <a:latin typeface="Century Gothic" panose="020B0502020202020204" pitchFamily="34" charset="0"/>
              </a:rPr>
              <a:t>COMMUNITY LOCATIONS</a:t>
            </a:r>
          </a:p>
          <a:p>
            <a:endParaRPr lang="en-US" dirty="0">
              <a:solidFill>
                <a:schemeClr val="bg1"/>
              </a:solidFill>
              <a:effectLst/>
              <a:latin typeface="Century Gothic" panose="020B0502020202020204" pitchFamily="34" charset="0"/>
            </a:endParaRPr>
          </a:p>
          <a:p>
            <a:r>
              <a:rPr lang="en-US" sz="1600" dirty="0">
                <a:solidFill>
                  <a:schemeClr val="bg1"/>
                </a:solidFill>
                <a:effectLst/>
                <a:latin typeface="Century Gothic" panose="020B0502020202020204" pitchFamily="34" charset="0"/>
              </a:rPr>
              <a:t>VIRTUAL GROUPS</a:t>
            </a:r>
          </a:p>
          <a:p>
            <a:r>
              <a:rPr lang="en-US" dirty="0">
                <a:solidFill>
                  <a:schemeClr val="bg1"/>
                </a:solidFill>
                <a:effectLst/>
                <a:latin typeface="Century Gothic" panose="020B0502020202020204" pitchFamily="34" charset="0"/>
              </a:rPr>
              <a:t>SOBER PEER APP</a:t>
            </a:r>
          </a:p>
          <a:p>
            <a:endParaRPr lang="en-US" dirty="0">
              <a:solidFill>
                <a:schemeClr val="bg1"/>
              </a:solidFill>
              <a:effectLst/>
              <a:latin typeface="Century Gothic" panose="020B0502020202020204" pitchFamily="34" charset="0"/>
            </a:endParaRPr>
          </a:p>
          <a:p>
            <a:r>
              <a:rPr lang="en-US" sz="1600" dirty="0">
                <a:solidFill>
                  <a:schemeClr val="bg1"/>
                </a:solidFill>
                <a:effectLst/>
                <a:latin typeface="Century Gothic" panose="020B0502020202020204" pitchFamily="34" charset="0"/>
              </a:rPr>
              <a:t>REFERRALS</a:t>
            </a:r>
          </a:p>
          <a:p>
            <a:r>
              <a:rPr lang="en-US" dirty="0">
                <a:solidFill>
                  <a:schemeClr val="bg1"/>
                </a:solidFill>
                <a:effectLst/>
                <a:latin typeface="Century Gothic" panose="020B0502020202020204" pitchFamily="34" charset="0"/>
              </a:rPr>
              <a:t>HOTLINES</a:t>
            </a:r>
          </a:p>
          <a:p>
            <a:r>
              <a:rPr lang="en-US" dirty="0">
                <a:solidFill>
                  <a:schemeClr val="bg1"/>
                </a:solidFill>
                <a:effectLst/>
                <a:latin typeface="Century Gothic" panose="020B0502020202020204" pitchFamily="34" charset="0"/>
              </a:rPr>
              <a:t>PASTORAL COUNSELING</a:t>
            </a:r>
          </a:p>
          <a:p>
            <a:r>
              <a:rPr lang="en-US" dirty="0">
                <a:solidFill>
                  <a:schemeClr val="bg1"/>
                </a:solidFill>
                <a:effectLst/>
                <a:latin typeface="Century Gothic" panose="020B0502020202020204" pitchFamily="34" charset="0"/>
              </a:rPr>
              <a:t>PROFESSIONAL COUNSELING</a:t>
            </a:r>
          </a:p>
          <a:p>
            <a:r>
              <a:rPr lang="en-US" dirty="0">
                <a:solidFill>
                  <a:schemeClr val="bg1"/>
                </a:solidFill>
                <a:effectLst/>
                <a:latin typeface="Century Gothic" panose="020B0502020202020204" pitchFamily="34" charset="0"/>
              </a:rPr>
              <a:t>RESIDENTIAL TREATMENT</a:t>
            </a:r>
          </a:p>
          <a:p>
            <a:endParaRPr lang="en-US" dirty="0"/>
          </a:p>
          <a:p>
            <a:r>
              <a:rPr lang="en-US" sz="1200" dirty="0">
                <a:solidFill>
                  <a:schemeClr val="bg1"/>
                </a:solidFill>
                <a:latin typeface="Century Gothic" panose="020B0502020202020204" pitchFamily="34" charset="0"/>
              </a:rPr>
              <a:t>EDUCATION REFERRALS – Action plan</a:t>
            </a:r>
          </a:p>
          <a:p>
            <a:r>
              <a:rPr lang="en-US" dirty="0">
                <a:solidFill>
                  <a:schemeClr val="bg1"/>
                </a:solidFill>
                <a:effectLst/>
                <a:latin typeface="Century Gothic" panose="020B0502020202020204" pitchFamily="34" charset="0"/>
              </a:rPr>
              <a:t>GED</a:t>
            </a:r>
          </a:p>
          <a:p>
            <a:r>
              <a:rPr lang="en-US" dirty="0">
                <a:solidFill>
                  <a:schemeClr val="bg1"/>
                </a:solidFill>
                <a:effectLst/>
                <a:latin typeface="Century Gothic" panose="020B0502020202020204" pitchFamily="34" charset="0"/>
              </a:rPr>
              <a:t>COLLEGE</a:t>
            </a:r>
          </a:p>
          <a:p>
            <a:r>
              <a:rPr lang="en-US" dirty="0">
                <a:solidFill>
                  <a:schemeClr val="bg1"/>
                </a:solidFill>
                <a:effectLst/>
                <a:latin typeface="Century Gothic" panose="020B0502020202020204" pitchFamily="34" charset="0"/>
              </a:rPr>
              <a:t>TRADE SCHOOL</a:t>
            </a:r>
          </a:p>
          <a:p>
            <a:r>
              <a:rPr lang="en-US" dirty="0">
                <a:solidFill>
                  <a:schemeClr val="bg1"/>
                </a:solidFill>
                <a:effectLst/>
                <a:latin typeface="Century Gothic" panose="020B0502020202020204" pitchFamily="34" charset="0"/>
              </a:rPr>
              <a:t>MINISTRY</a:t>
            </a:r>
          </a:p>
          <a:p>
            <a:endParaRPr lang="en-US" dirty="0">
              <a:solidFill>
                <a:schemeClr val="bg1"/>
              </a:solidFill>
              <a:latin typeface="Century Gothic" panose="020B0502020202020204" pitchFamily="34" charset="0"/>
            </a:endParaRPr>
          </a:p>
          <a:p>
            <a:r>
              <a:rPr lang="en-US" sz="1200" dirty="0">
                <a:solidFill>
                  <a:schemeClr val="bg1"/>
                </a:solidFill>
                <a:latin typeface="Century Gothic" panose="020B0502020202020204" pitchFamily="34" charset="0"/>
              </a:rPr>
              <a:t>LOCAL CHURCH CONNECTION</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13</a:t>
            </a:fld>
            <a:endParaRPr lang="en-US"/>
          </a:p>
        </p:txBody>
      </p:sp>
    </p:spTree>
    <p:extLst>
      <p:ext uri="{BB962C8B-B14F-4D97-AF65-F5344CB8AC3E}">
        <p14:creationId xmlns:p14="http://schemas.microsoft.com/office/powerpoint/2010/main" val="287326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Facilitators are required to have two trained facilitators in each in-person group for integrity and accountability.  A community could start an RNR ministry with as little as two volunteers.  Then RNR would help build the team in the community so more groups could be offered.</a:t>
            </a:r>
          </a:p>
        </p:txBody>
      </p:sp>
      <p:sp>
        <p:nvSpPr>
          <p:cNvPr id="4" name="Slide Number Placeholder 3"/>
          <p:cNvSpPr>
            <a:spLocks noGrp="1"/>
          </p:cNvSpPr>
          <p:nvPr>
            <p:ph type="sldNum" sz="quarter" idx="5"/>
          </p:nvPr>
        </p:nvSpPr>
        <p:spPr/>
        <p:txBody>
          <a:bodyPr/>
          <a:lstStyle/>
          <a:p>
            <a:fld id="{DAF1B847-BE95-6F49-8FC4-9F1247009B91}" type="slidenum">
              <a:rPr lang="en-US" smtClean="0"/>
              <a:t>14</a:t>
            </a:fld>
            <a:endParaRPr lang="en-US"/>
          </a:p>
        </p:txBody>
      </p:sp>
    </p:spTree>
    <p:extLst>
      <p:ext uri="{BB962C8B-B14F-4D97-AF65-F5344CB8AC3E}">
        <p14:creationId xmlns:p14="http://schemas.microsoft.com/office/powerpoint/2010/main" val="248665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has a very robust and intentional training for all of our facilitators.  A core element to our training is to equip each team to go into their community regularly, at least once a month, for outreach.  </a:t>
            </a:r>
          </a:p>
        </p:txBody>
      </p:sp>
      <p:sp>
        <p:nvSpPr>
          <p:cNvPr id="4" name="Slide Number Placeholder 3"/>
          <p:cNvSpPr>
            <a:spLocks noGrp="1"/>
          </p:cNvSpPr>
          <p:nvPr>
            <p:ph type="sldNum" sz="quarter" idx="5"/>
          </p:nvPr>
        </p:nvSpPr>
        <p:spPr/>
        <p:txBody>
          <a:bodyPr/>
          <a:lstStyle/>
          <a:p>
            <a:fld id="{DAF1B847-BE95-6F49-8FC4-9F1247009B91}" type="slidenum">
              <a:rPr lang="en-US" smtClean="0"/>
              <a:t>15</a:t>
            </a:fld>
            <a:endParaRPr lang="en-US"/>
          </a:p>
        </p:txBody>
      </p:sp>
    </p:spTree>
    <p:extLst>
      <p:ext uri="{BB962C8B-B14F-4D97-AF65-F5344CB8AC3E}">
        <p14:creationId xmlns:p14="http://schemas.microsoft.com/office/powerpoint/2010/main" val="146128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robust facilitator training consist of the following course plan </a:t>
            </a:r>
            <a:r>
              <a:rPr lang="en-US"/>
              <a:t>of 25+ </a:t>
            </a:r>
            <a:r>
              <a:rPr lang="en-US" dirty="0"/>
              <a:t>hours</a:t>
            </a:r>
          </a:p>
          <a:p>
            <a:pPr marL="285750" indent="-285750">
              <a:spcBef>
                <a:spcPts val="50"/>
              </a:spcBef>
              <a:buFont typeface="Courier New" panose="02070309020205020404" pitchFamily="49" charset="0"/>
              <a:buChar char="o"/>
            </a:pPr>
            <a:r>
              <a:rPr lang="en-US" dirty="0">
                <a:solidFill>
                  <a:schemeClr val="bg1"/>
                </a:solidFill>
                <a:latin typeface="Century Gothic" panose="020B0502020202020204" pitchFamily="34" charset="0"/>
              </a:rPr>
              <a:t>RNR Group Dynamics Course</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Breaking Free</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Understanding and Supporting Healthy grief</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Confidentiality</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Child Abuse &amp; Neglect Prevention / Reporting</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Loving Your Community</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Disciples are Made Not Born</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7 - week group participation </a:t>
            </a:r>
          </a:p>
          <a:p>
            <a:endParaRPr lang="en-US" dirty="0"/>
          </a:p>
          <a:p>
            <a:r>
              <a:rPr lang="en-US" dirty="0"/>
              <a:t>We want to ensure that our facilitators are equipped to facilitate groups and are trained to do no harm, recognize and resource with referral for extended care.</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16</a:t>
            </a:fld>
            <a:endParaRPr lang="en-US"/>
          </a:p>
        </p:txBody>
      </p:sp>
    </p:spTree>
    <p:extLst>
      <p:ext uri="{BB962C8B-B14F-4D97-AF65-F5344CB8AC3E}">
        <p14:creationId xmlns:p14="http://schemas.microsoft.com/office/powerpoint/2010/main" val="1723447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facilitator training and certificate is based on a subscription model.</a:t>
            </a:r>
          </a:p>
          <a:p>
            <a:r>
              <a:rPr lang="en-US" sz="1600" dirty="0">
                <a:solidFill>
                  <a:schemeClr val="bg1"/>
                </a:solidFill>
                <a:latin typeface="Century Gothic" panose="020B0502020202020204" pitchFamily="34" charset="0"/>
              </a:rPr>
              <a:t>$100 Annually OR $10 Monthly </a:t>
            </a:r>
          </a:p>
          <a:p>
            <a:endParaRPr lang="en-US" sz="1600" dirty="0">
              <a:solidFill>
                <a:schemeClr val="bg1"/>
              </a:solidFill>
              <a:latin typeface="Century Gothic" panose="020B0502020202020204" pitchFamily="34" charset="0"/>
            </a:endParaRPr>
          </a:p>
          <a:p>
            <a:r>
              <a:rPr lang="en-US" sz="1600" dirty="0">
                <a:solidFill>
                  <a:schemeClr val="bg1"/>
                </a:solidFill>
                <a:latin typeface="Century Gothic" panose="020B0502020202020204" pitchFamily="34" charset="0"/>
              </a:rPr>
              <a:t>$20 initial first month set up fee </a:t>
            </a:r>
          </a:p>
          <a:p>
            <a:br>
              <a:rPr lang="en-US"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Application and Background check $30 (nonrefundable)</a:t>
            </a:r>
          </a:p>
          <a:p>
            <a:r>
              <a:rPr lang="en-US" sz="1200" b="1" dirty="0">
                <a:solidFill>
                  <a:schemeClr val="bg1"/>
                </a:solidFill>
                <a:latin typeface="Century Gothic" panose="020B0502020202020204" pitchFamily="34" charset="0"/>
              </a:rPr>
              <a:t>Curriculum cost not included in subscription. </a:t>
            </a:r>
            <a:r>
              <a:rPr lang="en-US" sz="1200" dirty="0">
                <a:solidFill>
                  <a:schemeClr val="bg1"/>
                </a:solidFill>
                <a:latin typeface="Century Gothic" panose="020B0502020202020204" pitchFamily="34" charset="0"/>
              </a:rPr>
              <a:t>This is on avg. </a:t>
            </a:r>
            <a:r>
              <a:rPr lang="en-US" sz="1200" dirty="0" err="1">
                <a:solidFill>
                  <a:schemeClr val="bg1"/>
                </a:solidFill>
                <a:latin typeface="Century Gothic" panose="020B0502020202020204" pitchFamily="34" charset="0"/>
              </a:rPr>
              <a:t>apx</a:t>
            </a:r>
            <a:r>
              <a:rPr lang="en-US" sz="1200" dirty="0">
                <a:solidFill>
                  <a:schemeClr val="bg1"/>
                </a:solidFill>
                <a:latin typeface="Century Gothic" panose="020B0502020202020204" pitchFamily="34" charset="0"/>
              </a:rPr>
              <a:t> $100</a:t>
            </a:r>
            <a:r>
              <a:rPr lang="en-US" sz="1200" b="1" dirty="0">
                <a:solidFill>
                  <a:schemeClr val="bg1"/>
                </a:solidFill>
                <a:latin typeface="Century Gothic" panose="020B0502020202020204" pitchFamily="34" charset="0"/>
              </a:rPr>
              <a:t> </a:t>
            </a:r>
            <a:r>
              <a:rPr lang="en-US" sz="1200" dirty="0">
                <a:solidFill>
                  <a:schemeClr val="bg1"/>
                </a:solidFill>
                <a:latin typeface="Century Gothic" panose="020B0502020202020204" pitchFamily="34" charset="0"/>
              </a:rPr>
              <a:t>(you can create a library for training curriculum to be shared </a:t>
            </a:r>
            <a:r>
              <a:rPr lang="en-US" sz="1200">
                <a:solidFill>
                  <a:schemeClr val="bg1"/>
                </a:solidFill>
                <a:latin typeface="Century Gothic" panose="020B0502020202020204" pitchFamily="34" charset="0"/>
              </a:rPr>
              <a:t>not copied).</a:t>
            </a:r>
            <a:endParaRPr lang="en-US" sz="1200" b="1"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17</a:t>
            </a:fld>
            <a:endParaRPr lang="en-US"/>
          </a:p>
        </p:txBody>
      </p:sp>
    </p:spTree>
    <p:extLst>
      <p:ext uri="{BB962C8B-B14F-4D97-AF65-F5344CB8AC3E}">
        <p14:creationId xmlns:p14="http://schemas.microsoft.com/office/powerpoint/2010/main" val="138624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subscription is a great value for all that you receive.</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Certification Card </a:t>
            </a:r>
            <a:r>
              <a:rPr lang="en-US" dirty="0">
                <a:solidFill>
                  <a:schemeClr val="bg1"/>
                </a:solidFill>
                <a:latin typeface="Century Gothic" panose="020B0502020202020204" pitchFamily="34" charset="0"/>
              </a:rPr>
              <a:t>- Identifies you as an approved Ready Now facilitator/trainer</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Welcome packet </a:t>
            </a:r>
            <a:r>
              <a:rPr lang="en-US" dirty="0">
                <a:solidFill>
                  <a:schemeClr val="bg1"/>
                </a:solidFill>
                <a:latin typeface="Century Gothic" panose="020B0502020202020204" pitchFamily="34" charset="0"/>
              </a:rPr>
              <a:t>- Includes brochures, ATC resources, Support team contact information, etc...</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Annual training </a:t>
            </a:r>
            <a:r>
              <a:rPr lang="en-US" dirty="0">
                <a:solidFill>
                  <a:schemeClr val="bg1"/>
                </a:solidFill>
                <a:latin typeface="Century Gothic" panose="020B0502020202020204" pitchFamily="34" charset="0"/>
              </a:rPr>
              <a:t>-  Access to ongoing training, required annual training, and advanced training</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Advanced Training- </a:t>
            </a:r>
            <a:r>
              <a:rPr lang="en-US" dirty="0">
                <a:solidFill>
                  <a:schemeClr val="bg1"/>
                </a:solidFill>
                <a:latin typeface="Century Gothic" panose="020B0502020202020204" pitchFamily="34" charset="0"/>
              </a:rPr>
              <a:t>AACC courses offered at a discount</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Updated curriculum </a:t>
            </a:r>
            <a:r>
              <a:rPr lang="en-US" dirty="0">
                <a:solidFill>
                  <a:schemeClr val="bg1"/>
                </a:solidFill>
                <a:latin typeface="Century Gothic" panose="020B0502020202020204" pitchFamily="34" charset="0"/>
              </a:rPr>
              <a:t>-  We are regularly writing new curriculum which can be offered as new groups </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Discount</a:t>
            </a:r>
            <a:r>
              <a:rPr lang="en-US" i="1" dirty="0">
                <a:solidFill>
                  <a:schemeClr val="bg1"/>
                </a:solidFill>
                <a:latin typeface="Century Gothic" panose="020B0502020202020204" pitchFamily="34" charset="0"/>
              </a:rPr>
              <a:t> -  </a:t>
            </a:r>
            <a:r>
              <a:rPr lang="en-US" dirty="0">
                <a:solidFill>
                  <a:schemeClr val="bg1"/>
                </a:solidFill>
                <a:latin typeface="Century Gothic" panose="020B0502020202020204" pitchFamily="34" charset="0"/>
              </a:rPr>
              <a:t>You will receive a discount for select ATC curriculum</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Resources </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Referrals to hotlines, counseling services, and residential centers </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Team Support  </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ongoing access to team and tech support</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RightNow Media – </a:t>
            </a:r>
            <a:r>
              <a:rPr lang="en-US" dirty="0">
                <a:solidFill>
                  <a:schemeClr val="bg1"/>
                </a:solidFill>
                <a:latin typeface="Century Gothic" panose="020B0502020202020204" pitchFamily="34" charset="0"/>
              </a:rPr>
              <a:t>Access to unlimited video-based curriculums</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Bridge- </a:t>
            </a:r>
            <a:r>
              <a:rPr lang="en-US" dirty="0">
                <a:solidFill>
                  <a:schemeClr val="bg1"/>
                </a:solidFill>
                <a:latin typeface="Century Gothic" panose="020B0502020202020204" pitchFamily="34" charset="0"/>
              </a:rPr>
              <a:t>Access to the Ready Now Recovery Learning Management System</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18</a:t>
            </a:fld>
            <a:endParaRPr lang="en-US"/>
          </a:p>
        </p:txBody>
      </p:sp>
    </p:spTree>
    <p:extLst>
      <p:ext uri="{BB962C8B-B14F-4D97-AF65-F5344CB8AC3E}">
        <p14:creationId xmlns:p14="http://schemas.microsoft.com/office/powerpoint/2010/main" val="76300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advanced course options that an RNR facilitator would have access to with incredible discounts.</a:t>
            </a:r>
          </a:p>
          <a:p>
            <a:r>
              <a:rPr lang="en-US" b="1" dirty="0">
                <a:solidFill>
                  <a:schemeClr val="bg1"/>
                </a:solidFill>
                <a:latin typeface="Century Gothic" panose="020B0502020202020204" pitchFamily="34" charset="0"/>
              </a:rPr>
              <a:t>Mental Health Coach First Responder - </a:t>
            </a:r>
            <a:r>
              <a:rPr lang="en-US" dirty="0">
                <a:solidFill>
                  <a:schemeClr val="bg1"/>
                </a:solidFill>
                <a:latin typeface="Century Gothic" panose="020B0502020202020204" pitchFamily="34" charset="0"/>
              </a:rPr>
              <a:t>AACC Course</a:t>
            </a:r>
          </a:p>
          <a:p>
            <a:r>
              <a:rPr lang="en-US" b="1" dirty="0">
                <a:solidFill>
                  <a:schemeClr val="bg1"/>
                </a:solidFill>
                <a:latin typeface="Century Gothic" panose="020B0502020202020204" pitchFamily="34" charset="0"/>
              </a:rPr>
              <a:t>Grief and Loss Coaching </a:t>
            </a:r>
            <a:r>
              <a:rPr lang="en-US" dirty="0">
                <a:solidFill>
                  <a:schemeClr val="bg1"/>
                </a:solidFill>
                <a:latin typeface="Century Gothic" panose="020B0502020202020204" pitchFamily="34" charset="0"/>
              </a:rPr>
              <a:t>– AACC Course</a:t>
            </a:r>
          </a:p>
          <a:p>
            <a:r>
              <a:rPr lang="en-US" b="1" dirty="0">
                <a:solidFill>
                  <a:schemeClr val="bg1"/>
                </a:solidFill>
                <a:latin typeface="Century Gothic" panose="020B0502020202020204" pitchFamily="34" charset="0"/>
              </a:rPr>
              <a:t>Addictions and Recovery A&amp;R 2.0 </a:t>
            </a:r>
            <a:r>
              <a:rPr lang="en-US" dirty="0">
                <a:solidFill>
                  <a:schemeClr val="bg1"/>
                </a:solidFill>
                <a:latin typeface="Century Gothic" panose="020B0502020202020204" pitchFamily="34" charset="0"/>
              </a:rPr>
              <a:t>– AACC Course</a:t>
            </a:r>
          </a:p>
          <a:p>
            <a:r>
              <a:rPr lang="en-US" b="1" dirty="0">
                <a:solidFill>
                  <a:schemeClr val="bg1"/>
                </a:solidFill>
                <a:latin typeface="Century Gothic" panose="020B0502020202020204" pitchFamily="34" charset="0"/>
              </a:rPr>
              <a:t>Leading Small Groups Basics and Advanced </a:t>
            </a:r>
            <a:r>
              <a:rPr lang="en-US" dirty="0">
                <a:solidFill>
                  <a:schemeClr val="bg1"/>
                </a:solidFill>
                <a:latin typeface="Century Gothic" panose="020B0502020202020204" pitchFamily="34" charset="0"/>
              </a:rPr>
              <a:t>– AACC Course</a:t>
            </a:r>
          </a:p>
          <a:p>
            <a:r>
              <a:rPr lang="en-US" b="1" dirty="0">
                <a:solidFill>
                  <a:schemeClr val="bg1"/>
                </a:solidFill>
                <a:latin typeface="Century Gothic" panose="020B0502020202020204" pitchFamily="34" charset="0"/>
              </a:rPr>
              <a:t>Motivational Interviewing</a:t>
            </a:r>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19</a:t>
            </a:fld>
            <a:endParaRPr lang="en-US"/>
          </a:p>
        </p:txBody>
      </p:sp>
    </p:spTree>
    <p:extLst>
      <p:ext uri="{BB962C8B-B14F-4D97-AF65-F5344CB8AC3E}">
        <p14:creationId xmlns:p14="http://schemas.microsoft.com/office/powerpoint/2010/main" val="811595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Now Recovery is founded on this verse, Luke 14:17b,23.  Many of you know this parable that Jesus is sharing, A man prepares this big feast for his guest and tells his servant to go and tell them that “everything is ready now…”  As the servant went out, the people had many excuses as to why they couldn’t attend.  We know that those who struggle with life controlling issues can find many excuses to not engage in recovery.  The servant comes back and tells the master what he has heard. The master then says, “go out into the highways and along the hedges, and compel them to come in, so that my house may be filled.”  One of the core components of Ready Now Recovery is outreach.  We are ready for those who come, and we are ready to go out to compel those, who are not ready, to come in. </a:t>
            </a:r>
          </a:p>
        </p:txBody>
      </p:sp>
      <p:sp>
        <p:nvSpPr>
          <p:cNvPr id="4" name="Slide Number Placeholder 3"/>
          <p:cNvSpPr>
            <a:spLocks noGrp="1"/>
          </p:cNvSpPr>
          <p:nvPr>
            <p:ph type="sldNum" sz="quarter" idx="5"/>
          </p:nvPr>
        </p:nvSpPr>
        <p:spPr/>
        <p:txBody>
          <a:bodyPr/>
          <a:lstStyle/>
          <a:p>
            <a:fld id="{DAF1B847-BE95-6F49-8FC4-9F1247009B91}" type="slidenum">
              <a:rPr lang="en-US" smtClean="0"/>
              <a:t>2</a:t>
            </a:fld>
            <a:endParaRPr lang="en-US"/>
          </a:p>
        </p:txBody>
      </p:sp>
    </p:spTree>
    <p:extLst>
      <p:ext uri="{BB962C8B-B14F-4D97-AF65-F5344CB8AC3E}">
        <p14:creationId xmlns:p14="http://schemas.microsoft.com/office/powerpoint/2010/main" val="1661960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out more about RNR at </a:t>
            </a:r>
            <a:r>
              <a:rPr lang="en-US" dirty="0" err="1"/>
              <a:t>readynow.org</a:t>
            </a:r>
            <a:r>
              <a:rPr lang="en-US" dirty="0"/>
              <a:t> and you can follow us on Instagram and </a:t>
            </a:r>
            <a:r>
              <a:rPr lang="en-US" dirty="0" err="1"/>
              <a:t>facebook</a:t>
            </a:r>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20</a:t>
            </a:fld>
            <a:endParaRPr lang="en-US"/>
          </a:p>
        </p:txBody>
      </p:sp>
    </p:spTree>
    <p:extLst>
      <p:ext uri="{BB962C8B-B14F-4D97-AF65-F5344CB8AC3E}">
        <p14:creationId xmlns:p14="http://schemas.microsoft.com/office/powerpoint/2010/main" val="1126129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we would like to ask if there are any questions?</a:t>
            </a:r>
          </a:p>
          <a:p>
            <a:endParaRPr lang="en-US" dirty="0"/>
          </a:p>
          <a:p>
            <a:endParaRPr lang="en-US" dirty="0"/>
          </a:p>
          <a:p>
            <a:r>
              <a:rPr lang="en-US" dirty="0"/>
              <a:t>Thank you for attending and if you have any other questions, please contact us.</a:t>
            </a:r>
          </a:p>
          <a:p>
            <a:endParaRPr lang="en-US" dirty="0"/>
          </a:p>
          <a:p>
            <a:r>
              <a:rPr lang="en-US" dirty="0"/>
              <a:t>If you are interested in becoming a facilitator scan this QR Code for more information.</a:t>
            </a:r>
          </a:p>
        </p:txBody>
      </p:sp>
      <p:sp>
        <p:nvSpPr>
          <p:cNvPr id="4" name="Slide Number Placeholder 3"/>
          <p:cNvSpPr>
            <a:spLocks noGrp="1"/>
          </p:cNvSpPr>
          <p:nvPr>
            <p:ph type="sldNum" sz="quarter" idx="5"/>
          </p:nvPr>
        </p:nvSpPr>
        <p:spPr/>
        <p:txBody>
          <a:bodyPr/>
          <a:lstStyle/>
          <a:p>
            <a:fld id="{DAF1B847-BE95-6F49-8FC4-9F1247009B91}" type="slidenum">
              <a:rPr lang="en-US" smtClean="0"/>
              <a:t>21</a:t>
            </a:fld>
            <a:endParaRPr lang="en-US"/>
          </a:p>
        </p:txBody>
      </p:sp>
    </p:spTree>
    <p:extLst>
      <p:ext uri="{BB962C8B-B14F-4D97-AF65-F5344CB8AC3E}">
        <p14:creationId xmlns:p14="http://schemas.microsoft.com/office/powerpoint/2010/main" val="167869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purpose statement is this  “Every person engaged, every community equipped, to facilitate transformation through Jesus Christ.”   We were intentional with the word engaged because we want participants to be actively engaged in their recovery, they are doing the work we are providing the resource.  Every community equipped with the vast training and resources within the ATC network. We believe in transformation and that our identity is in Christ Jesus, no labeling!</a:t>
            </a:r>
          </a:p>
        </p:txBody>
      </p:sp>
      <p:sp>
        <p:nvSpPr>
          <p:cNvPr id="4" name="Slide Number Placeholder 3"/>
          <p:cNvSpPr>
            <a:spLocks noGrp="1"/>
          </p:cNvSpPr>
          <p:nvPr>
            <p:ph type="sldNum" sz="quarter" idx="5"/>
          </p:nvPr>
        </p:nvSpPr>
        <p:spPr/>
        <p:txBody>
          <a:bodyPr/>
          <a:lstStyle/>
          <a:p>
            <a:fld id="{DAF1B847-BE95-6F49-8FC4-9F1247009B91}" type="slidenum">
              <a:rPr lang="en-US" smtClean="0"/>
              <a:t>3</a:t>
            </a:fld>
            <a:endParaRPr lang="en-US"/>
          </a:p>
        </p:txBody>
      </p:sp>
    </p:spTree>
    <p:extLst>
      <p:ext uri="{BB962C8B-B14F-4D97-AF65-F5344CB8AC3E}">
        <p14:creationId xmlns:p14="http://schemas.microsoft.com/office/powerpoint/2010/main" val="139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 statement is “Every person impacted by life controlling issues will have access to recovery through Jesus Christ.”  We were intentional about the statement ‘every person impacted’ because we know that family &amp; friends also need to be encouraged, engaged, and equipped so we provide groups for them also.  </a:t>
            </a:r>
            <a:r>
              <a:rPr lang="en-US"/>
              <a:t>Typically, our </a:t>
            </a:r>
            <a:r>
              <a:rPr lang="en-US" dirty="0"/>
              <a:t>first contact is from a family member.</a:t>
            </a:r>
          </a:p>
        </p:txBody>
      </p:sp>
      <p:sp>
        <p:nvSpPr>
          <p:cNvPr id="4" name="Slide Number Placeholder 3"/>
          <p:cNvSpPr>
            <a:spLocks noGrp="1"/>
          </p:cNvSpPr>
          <p:nvPr>
            <p:ph type="sldNum" sz="quarter" idx="5"/>
          </p:nvPr>
        </p:nvSpPr>
        <p:spPr/>
        <p:txBody>
          <a:bodyPr/>
          <a:lstStyle/>
          <a:p>
            <a:fld id="{DAF1B847-BE95-6F49-8FC4-9F1247009B91}" type="slidenum">
              <a:rPr lang="en-US" smtClean="0"/>
              <a:t>4</a:t>
            </a:fld>
            <a:endParaRPr lang="en-US"/>
          </a:p>
        </p:txBody>
      </p:sp>
    </p:spTree>
    <p:extLst>
      <p:ext uri="{BB962C8B-B14F-4D97-AF65-F5344CB8AC3E}">
        <p14:creationId xmlns:p14="http://schemas.microsoft.com/office/powerpoint/2010/main" val="425905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Ready Now? Accountability, Innovation, and Outreach</a:t>
            </a:r>
          </a:p>
          <a:p>
            <a:endParaRPr lang="en-US" dirty="0"/>
          </a:p>
          <a:p>
            <a:r>
              <a:rPr lang="en-US" b="1" i="1" baseline="0" dirty="0"/>
              <a:t>Accountability</a:t>
            </a:r>
            <a:r>
              <a:rPr lang="en-US" dirty="0"/>
              <a:t> for the </a:t>
            </a:r>
          </a:p>
          <a:p>
            <a:endParaRPr lang="en-US" dirty="0"/>
          </a:p>
          <a:p>
            <a:r>
              <a:rPr lang="en-US" b="1" i="0" baseline="0" dirty="0"/>
              <a:t>Facilitator through</a:t>
            </a:r>
          </a:p>
          <a:p>
            <a:r>
              <a:rPr lang="en-US" dirty="0"/>
              <a:t>Application &amp; Background check</a:t>
            </a:r>
          </a:p>
          <a:p>
            <a:r>
              <a:rPr lang="en-US" dirty="0"/>
              <a:t>Requiring 2 facilitators per group</a:t>
            </a:r>
          </a:p>
          <a:p>
            <a:r>
              <a:rPr lang="en-US" dirty="0"/>
              <a:t>Annual required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Surveys for facilitation and group effectiveness</a:t>
            </a:r>
          </a:p>
          <a:p>
            <a:endParaRPr lang="en-US" dirty="0"/>
          </a:p>
          <a:p>
            <a:endParaRPr lang="en-US" dirty="0"/>
          </a:p>
          <a:p>
            <a:r>
              <a:rPr lang="en-US" b="1" i="0" baseline="0" dirty="0"/>
              <a:t>Participant</a:t>
            </a:r>
          </a:p>
          <a:p>
            <a:r>
              <a:rPr lang="en-US" dirty="0"/>
              <a:t>By Providing an Action plan</a:t>
            </a:r>
          </a:p>
          <a:p>
            <a:r>
              <a:rPr lang="en-US" dirty="0"/>
              <a:t>Through Peer to peer interaction- we encourage cross talk</a:t>
            </a:r>
          </a:p>
          <a:p>
            <a:endParaRPr lang="en-US" dirty="0"/>
          </a:p>
          <a:p>
            <a:r>
              <a:rPr lang="en-US" b="1" i="1" baseline="0" dirty="0"/>
              <a:t>Innovative</a:t>
            </a:r>
            <a:r>
              <a:rPr lang="en-US" dirty="0"/>
              <a:t> by having </a:t>
            </a:r>
          </a:p>
          <a:p>
            <a:r>
              <a:rPr lang="en-US" dirty="0"/>
              <a:t>Virtual groups as well as in-person</a:t>
            </a:r>
          </a:p>
          <a:p>
            <a:r>
              <a:rPr lang="en-US" dirty="0"/>
              <a:t>3 different curriculum sources- Adult &amp; Teen Challenge Curriculum, Select Living Free Curriculum, &amp; Select Right Now Media.</a:t>
            </a:r>
          </a:p>
          <a:p>
            <a:r>
              <a:rPr lang="en-US" dirty="0"/>
              <a:t>We intentionally chose Right Now Media curriculum because there may be individuals who struggle with literacy. Because RNM is a video-based curriculum it allows the participant to engage without the shame or guilt.</a:t>
            </a:r>
          </a:p>
          <a:p>
            <a:endParaRPr lang="en-US" dirty="0"/>
          </a:p>
          <a:p>
            <a:r>
              <a:rPr lang="en-US" b="1" i="1" baseline="0" dirty="0"/>
              <a:t>Outreach</a:t>
            </a:r>
            <a:r>
              <a:rPr lang="en-US" dirty="0"/>
              <a:t> is core to this ministry because we want to be intentional about going into all the world and compelling them to come in.  We will discuss how we are intentional about this momentarily.</a:t>
            </a:r>
          </a:p>
        </p:txBody>
      </p:sp>
      <p:sp>
        <p:nvSpPr>
          <p:cNvPr id="4" name="Slide Number Placeholder 3"/>
          <p:cNvSpPr>
            <a:spLocks noGrp="1"/>
          </p:cNvSpPr>
          <p:nvPr>
            <p:ph type="sldNum" sz="quarter" idx="5"/>
          </p:nvPr>
        </p:nvSpPr>
        <p:spPr/>
        <p:txBody>
          <a:bodyPr/>
          <a:lstStyle/>
          <a:p>
            <a:fld id="{DAF1B847-BE95-6F49-8FC4-9F1247009B91}" type="slidenum">
              <a:rPr lang="en-US" smtClean="0"/>
              <a:t>5</a:t>
            </a:fld>
            <a:endParaRPr lang="en-US"/>
          </a:p>
        </p:txBody>
      </p:sp>
    </p:spTree>
    <p:extLst>
      <p:ext uri="{BB962C8B-B14F-4D97-AF65-F5344CB8AC3E}">
        <p14:creationId xmlns:p14="http://schemas.microsoft.com/office/powerpoint/2010/main" val="424090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began to develop RNR and researched the barriers that people face with life controlling issues we discovered the 90/40 situation. 90% of individuals cannot or will not enter a residential program.  It could be for legitimate reasons, single parent who can’t leave their children or they have a job and can’t commit to a long-term residential program.  The #1 barrier was that 40% were not ready to seek treatment.  This was eye opening for us, we have all heard and maybe even said ourselves “well if they’re not ready than there is nothing we can do.”  But as believers we couldn’t be satisfied with that statement.  Going back to our verse in Luke “compel them to come in” then in Mark 16 Jesus said “Go into all the world and make disciples”. This is why Outreach is core to Ready Now Recovery.</a:t>
            </a:r>
          </a:p>
        </p:txBody>
      </p:sp>
      <p:sp>
        <p:nvSpPr>
          <p:cNvPr id="4" name="Slide Number Placeholder 3"/>
          <p:cNvSpPr>
            <a:spLocks noGrp="1"/>
          </p:cNvSpPr>
          <p:nvPr>
            <p:ph type="sldNum" sz="quarter" idx="5"/>
          </p:nvPr>
        </p:nvSpPr>
        <p:spPr/>
        <p:txBody>
          <a:bodyPr/>
          <a:lstStyle/>
          <a:p>
            <a:fld id="{DAF1B847-BE95-6F49-8FC4-9F1247009B91}" type="slidenum">
              <a:rPr lang="en-US" smtClean="0"/>
              <a:t>6</a:t>
            </a:fld>
            <a:endParaRPr lang="en-US"/>
          </a:p>
        </p:txBody>
      </p:sp>
    </p:spTree>
    <p:extLst>
      <p:ext uri="{BB962C8B-B14F-4D97-AF65-F5344CB8AC3E}">
        <p14:creationId xmlns:p14="http://schemas.microsoft.com/office/powerpoint/2010/main" val="81465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these statistics support groups were the primary provider of treatment.  Even at that ,out of the 46.3 million, only 2 million attended support groups, 1.9 million attended virtual services, and 1.3 million went into residential programs.  We have to make recovery options more accessible.</a:t>
            </a:r>
          </a:p>
        </p:txBody>
      </p:sp>
      <p:sp>
        <p:nvSpPr>
          <p:cNvPr id="4" name="Slide Number Placeholder 3"/>
          <p:cNvSpPr>
            <a:spLocks noGrp="1"/>
          </p:cNvSpPr>
          <p:nvPr>
            <p:ph type="sldNum" sz="quarter" idx="5"/>
          </p:nvPr>
        </p:nvSpPr>
        <p:spPr/>
        <p:txBody>
          <a:bodyPr/>
          <a:lstStyle/>
          <a:p>
            <a:fld id="{DAF1B847-BE95-6F49-8FC4-9F1247009B91}" type="slidenum">
              <a:rPr lang="en-US" smtClean="0"/>
              <a:t>7</a:t>
            </a:fld>
            <a:endParaRPr lang="en-US"/>
          </a:p>
        </p:txBody>
      </p:sp>
    </p:spTree>
    <p:extLst>
      <p:ext uri="{BB962C8B-B14F-4D97-AF65-F5344CB8AC3E}">
        <p14:creationId xmlns:p14="http://schemas.microsoft.com/office/powerpoint/2010/main" val="234077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Now Recovery is committed to accessibility.  We are establishing weekly community support groups both in-person and virtually and we are initiating outreach by partnering with other non-profits, churches, ATC centers to build relationships, love, encourage, educate, and invite to groups.</a:t>
            </a:r>
          </a:p>
        </p:txBody>
      </p:sp>
      <p:sp>
        <p:nvSpPr>
          <p:cNvPr id="4" name="Slide Number Placeholder 3"/>
          <p:cNvSpPr>
            <a:spLocks noGrp="1"/>
          </p:cNvSpPr>
          <p:nvPr>
            <p:ph type="sldNum" sz="quarter" idx="5"/>
          </p:nvPr>
        </p:nvSpPr>
        <p:spPr/>
        <p:txBody>
          <a:bodyPr/>
          <a:lstStyle/>
          <a:p>
            <a:fld id="{DAF1B847-BE95-6F49-8FC4-9F1247009B91}" type="slidenum">
              <a:rPr lang="en-US" smtClean="0"/>
              <a:t>8</a:t>
            </a:fld>
            <a:endParaRPr lang="en-US"/>
          </a:p>
        </p:txBody>
      </p:sp>
    </p:spTree>
    <p:extLst>
      <p:ext uri="{BB962C8B-B14F-4D97-AF65-F5344CB8AC3E}">
        <p14:creationId xmlns:p14="http://schemas.microsoft.com/office/powerpoint/2010/main" val="3263712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RNR has four core values:</a:t>
            </a:r>
          </a:p>
          <a:p>
            <a:r>
              <a:rPr lang="en-US" dirty="0"/>
              <a:t>Transformation- through Jesus Christ</a:t>
            </a:r>
          </a:p>
          <a:p>
            <a:r>
              <a:rPr lang="en-US" dirty="0"/>
              <a:t>Accessibility- safe locations (in-person &amp; virtual), relevant curriculum, vast network of resources for referral (pastoral counseling, professional counseling, approved ATC outpatient and residential programs).</a:t>
            </a:r>
          </a:p>
          <a:p>
            <a:endParaRPr lang="en-US" dirty="0"/>
          </a:p>
        </p:txBody>
      </p:sp>
      <p:sp>
        <p:nvSpPr>
          <p:cNvPr id="4" name="Slide Number Placeholder 3"/>
          <p:cNvSpPr>
            <a:spLocks noGrp="1"/>
          </p:cNvSpPr>
          <p:nvPr>
            <p:ph type="sldNum" sz="quarter" idx="5"/>
          </p:nvPr>
        </p:nvSpPr>
        <p:spPr/>
        <p:txBody>
          <a:bodyPr/>
          <a:lstStyle/>
          <a:p>
            <a:fld id="{DAF1B847-BE95-6F49-8FC4-9F1247009B91}" type="slidenum">
              <a:rPr lang="en-US" smtClean="0"/>
              <a:t>9</a:t>
            </a:fld>
            <a:endParaRPr lang="en-US"/>
          </a:p>
        </p:txBody>
      </p:sp>
    </p:spTree>
    <p:extLst>
      <p:ext uri="{BB962C8B-B14F-4D97-AF65-F5344CB8AC3E}">
        <p14:creationId xmlns:p14="http://schemas.microsoft.com/office/powerpoint/2010/main" val="1000663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8CBA-0C29-8547-8B58-1BAF5686D8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030DA3-376F-6F4B-B59F-46084EA27D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40004A-76DA-FD49-8DAC-8142F4639D82}"/>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5" name="Footer Placeholder 4">
            <a:extLst>
              <a:ext uri="{FF2B5EF4-FFF2-40B4-BE49-F238E27FC236}">
                <a16:creationId xmlns:a16="http://schemas.microsoft.com/office/drawing/2014/main" id="{3F9619B7-D786-9741-AF14-9CE4F3C83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E05D8-1FE8-ED46-A17E-55AADBE93487}"/>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239977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135F-5F38-3B4C-9628-CF5179D5BD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AA5E2D-0D32-7C41-9100-3146D089BF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D4216-F86C-0C46-9DE5-DD7FA32D0B33}"/>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5" name="Footer Placeholder 4">
            <a:extLst>
              <a:ext uri="{FF2B5EF4-FFF2-40B4-BE49-F238E27FC236}">
                <a16:creationId xmlns:a16="http://schemas.microsoft.com/office/drawing/2014/main" id="{EF3668BD-6C93-444B-8AAD-1821F2A0A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1186E-C58E-EA46-9BF3-0703EB400EB3}"/>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4092040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B4586-0E2E-0247-BC3A-0F1C0C2EFB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221B41-AF90-8B43-84A0-56A40B8576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E2755-9C04-EA4A-8487-AE34E78C15AA}"/>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5" name="Footer Placeholder 4">
            <a:extLst>
              <a:ext uri="{FF2B5EF4-FFF2-40B4-BE49-F238E27FC236}">
                <a16:creationId xmlns:a16="http://schemas.microsoft.com/office/drawing/2014/main" id="{7043ADB7-A3D3-FD43-8F54-867FA74FC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1A516-470F-C24F-911C-1F71131FB01B}"/>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131622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C3A4-80E2-624C-B5F7-CF94AEAD6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D9326-E986-0B45-955F-B5C667C05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32AEF-0AC3-414A-AF08-175CB324ECCB}"/>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5" name="Footer Placeholder 4">
            <a:extLst>
              <a:ext uri="{FF2B5EF4-FFF2-40B4-BE49-F238E27FC236}">
                <a16:creationId xmlns:a16="http://schemas.microsoft.com/office/drawing/2014/main" id="{4E170E17-C085-AC46-9C6B-CD0FFADDB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BB36C-6266-7543-B190-C68BDDF3CF39}"/>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368114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E04F-01AC-7F43-8030-699BA96969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7424A6-0586-5F48-A9ED-20D6AA11B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0AD3F-08CB-E940-8C58-BBD2F0496ABA}"/>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5" name="Footer Placeholder 4">
            <a:extLst>
              <a:ext uri="{FF2B5EF4-FFF2-40B4-BE49-F238E27FC236}">
                <a16:creationId xmlns:a16="http://schemas.microsoft.com/office/drawing/2014/main" id="{F1F17143-A6B6-844E-8F68-9CCF1D35D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C2991-9F7C-E745-950E-A727FEEB893B}"/>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272665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D20E-F3F1-8149-B7D1-402348477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9E7329-E9B7-764F-950A-C94A9A7E5E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B8B0B-9FF6-3541-BD4C-65D37AFD30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9383C-C721-9F4F-8FE5-6CF151230B70}"/>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6" name="Footer Placeholder 5">
            <a:extLst>
              <a:ext uri="{FF2B5EF4-FFF2-40B4-BE49-F238E27FC236}">
                <a16:creationId xmlns:a16="http://schemas.microsoft.com/office/drawing/2014/main" id="{5521FDA4-2FE3-5F46-8E9C-0689E06C7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AEC55-7923-2A43-A664-BE994FE7E268}"/>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374587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DC93-359D-CA49-9280-3BE8714CBE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D479CB-F61C-3E4E-87B7-A724DD5A3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2060F-5CCA-5046-A633-50466061FA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95E241-A4B3-284B-AC38-CF75CF72DF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F255CB-01CF-044B-B162-FD8A9A2287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06B177-D39E-064E-BFB7-6B2F3FC73C2C}"/>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8" name="Footer Placeholder 7">
            <a:extLst>
              <a:ext uri="{FF2B5EF4-FFF2-40B4-BE49-F238E27FC236}">
                <a16:creationId xmlns:a16="http://schemas.microsoft.com/office/drawing/2014/main" id="{4530143A-7213-3647-B897-C21A096C6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F1ED5E-A5C2-9341-AFA4-BD20FF4C49D8}"/>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248542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3B3B-AA21-4F4C-80A1-F4AA3B749B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CDBA1-98C7-CC4A-B9D5-5181958D3BC2}"/>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4" name="Footer Placeholder 3">
            <a:extLst>
              <a:ext uri="{FF2B5EF4-FFF2-40B4-BE49-F238E27FC236}">
                <a16:creationId xmlns:a16="http://schemas.microsoft.com/office/drawing/2014/main" id="{95D8B17A-5359-CD4A-A995-2CBED60D7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69DF20-4B6A-8B4E-9517-D11D6DF200C6}"/>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72237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FDFB49-7BEC-0F49-B5A6-3D7D1B521B53}"/>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3" name="Footer Placeholder 2">
            <a:extLst>
              <a:ext uri="{FF2B5EF4-FFF2-40B4-BE49-F238E27FC236}">
                <a16:creationId xmlns:a16="http://schemas.microsoft.com/office/drawing/2014/main" id="{5FBFD747-1447-CC45-A99D-705E5A2569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3B82C6-FF79-A841-B6F5-77170C0EAEAD}"/>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420068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DB4D-67D4-1D46-9730-215E6958D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B4D9-8787-504F-89C8-66FC5BAB2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92F48E-BA43-1044-A4D5-D35055612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9CEDA-D065-3447-9E0D-8265A77C765F}"/>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6" name="Footer Placeholder 5">
            <a:extLst>
              <a:ext uri="{FF2B5EF4-FFF2-40B4-BE49-F238E27FC236}">
                <a16:creationId xmlns:a16="http://schemas.microsoft.com/office/drawing/2014/main" id="{060BA863-8499-234F-8393-1AE7D64FF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D3702-95AD-7243-9FB8-4106280C9FCB}"/>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18693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303E-E8D7-FA4A-9897-03C2FF901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84B667-75E7-0446-BB7D-7059AC587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694998-7CDD-6F44-8879-53F478EFB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016A3-4DAA-3045-9418-20B06250FBA4}"/>
              </a:ext>
            </a:extLst>
          </p:cNvPr>
          <p:cNvSpPr>
            <a:spLocks noGrp="1"/>
          </p:cNvSpPr>
          <p:nvPr>
            <p:ph type="dt" sz="half" idx="10"/>
          </p:nvPr>
        </p:nvSpPr>
        <p:spPr/>
        <p:txBody>
          <a:bodyPr/>
          <a:lstStyle/>
          <a:p>
            <a:fld id="{1A019C92-1D89-4449-A477-E340AFCBC861}" type="datetimeFigureOut">
              <a:rPr lang="en-US" smtClean="0"/>
              <a:t>7/14/23</a:t>
            </a:fld>
            <a:endParaRPr lang="en-US"/>
          </a:p>
        </p:txBody>
      </p:sp>
      <p:sp>
        <p:nvSpPr>
          <p:cNvPr id="6" name="Footer Placeholder 5">
            <a:extLst>
              <a:ext uri="{FF2B5EF4-FFF2-40B4-BE49-F238E27FC236}">
                <a16:creationId xmlns:a16="http://schemas.microsoft.com/office/drawing/2014/main" id="{A6DB5434-1F83-A24C-AC69-C777D1C1B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24238-F859-D24E-9104-F3BC68287B6B}"/>
              </a:ext>
            </a:extLst>
          </p:cNvPr>
          <p:cNvSpPr>
            <a:spLocks noGrp="1"/>
          </p:cNvSpPr>
          <p:nvPr>
            <p:ph type="sldNum" sz="quarter" idx="12"/>
          </p:nvPr>
        </p:nvSpPr>
        <p:spPr/>
        <p:txBody>
          <a:bodyPr/>
          <a:lstStyle/>
          <a:p>
            <a:fld id="{C71961DB-2A02-124B-BA79-0C3F4FE567B2}" type="slidenum">
              <a:rPr lang="en-US" smtClean="0"/>
              <a:t>‹#›</a:t>
            </a:fld>
            <a:endParaRPr lang="en-US"/>
          </a:p>
        </p:txBody>
      </p:sp>
    </p:spTree>
    <p:extLst>
      <p:ext uri="{BB962C8B-B14F-4D97-AF65-F5344CB8AC3E}">
        <p14:creationId xmlns:p14="http://schemas.microsoft.com/office/powerpoint/2010/main" val="209595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D5646-1AA9-5C4E-A20B-56F4714A3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45D382-B30B-CB49-9A81-45AB4F206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6C802-B5F2-D24D-930B-3A9E2A506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19C92-1D89-4449-A477-E340AFCBC861}" type="datetimeFigureOut">
              <a:rPr lang="en-US" smtClean="0"/>
              <a:t>7/14/23</a:t>
            </a:fld>
            <a:endParaRPr lang="en-US"/>
          </a:p>
        </p:txBody>
      </p:sp>
      <p:sp>
        <p:nvSpPr>
          <p:cNvPr id="5" name="Footer Placeholder 4">
            <a:extLst>
              <a:ext uri="{FF2B5EF4-FFF2-40B4-BE49-F238E27FC236}">
                <a16:creationId xmlns:a16="http://schemas.microsoft.com/office/drawing/2014/main" id="{5B23CAD4-351A-174E-A2CB-DE097E7BB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263E81-8274-2F44-A1EF-607DA0B6A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961DB-2A02-124B-BA79-0C3F4FE567B2}" type="slidenum">
              <a:rPr lang="en-US" smtClean="0"/>
              <a:t>‹#›</a:t>
            </a:fld>
            <a:endParaRPr lang="en-US"/>
          </a:p>
        </p:txBody>
      </p:sp>
    </p:spTree>
    <p:extLst>
      <p:ext uri="{BB962C8B-B14F-4D97-AF65-F5344CB8AC3E}">
        <p14:creationId xmlns:p14="http://schemas.microsoft.com/office/powerpoint/2010/main" val="69652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clipart&#10;&#10;Description automatically generated">
            <a:extLst>
              <a:ext uri="{FF2B5EF4-FFF2-40B4-BE49-F238E27FC236}">
                <a16:creationId xmlns:a16="http://schemas.microsoft.com/office/drawing/2014/main" id="{C6C2F390-BE78-3F4B-A755-AB2D76DFA862}"/>
              </a:ext>
            </a:extLst>
          </p:cNvPr>
          <p:cNvPicPr>
            <a:picLocks noChangeAspect="1"/>
          </p:cNvPicPr>
          <p:nvPr/>
        </p:nvPicPr>
        <p:blipFill>
          <a:blip r:embed="rId3"/>
          <a:stretch>
            <a:fillRect/>
          </a:stretch>
        </p:blipFill>
        <p:spPr>
          <a:xfrm>
            <a:off x="1179205" y="2514376"/>
            <a:ext cx="9833590" cy="1829247"/>
          </a:xfrm>
          <a:prstGeom prst="rect">
            <a:avLst/>
          </a:prstGeom>
        </p:spPr>
      </p:pic>
      <p:pic>
        <p:nvPicPr>
          <p:cNvPr id="6" name="Picture 5" descr="Logo&#10;&#10;Description automatically generated">
            <a:extLst>
              <a:ext uri="{FF2B5EF4-FFF2-40B4-BE49-F238E27FC236}">
                <a16:creationId xmlns:a16="http://schemas.microsoft.com/office/drawing/2014/main" id="{E1A46C81-F5F9-7B4C-8003-EC62C3DD5F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3" name="Picture 2" descr="Qr code&#10;&#10;Description automatically generated">
            <a:extLst>
              <a:ext uri="{FF2B5EF4-FFF2-40B4-BE49-F238E27FC236}">
                <a16:creationId xmlns:a16="http://schemas.microsoft.com/office/drawing/2014/main" id="{B412411D-CA7E-41CB-72C5-9183C5EF053E}"/>
              </a:ext>
            </a:extLst>
          </p:cNvPr>
          <p:cNvPicPr>
            <a:picLocks noChangeAspect="1"/>
          </p:cNvPicPr>
          <p:nvPr/>
        </p:nvPicPr>
        <p:blipFill>
          <a:blip r:embed="rId5"/>
          <a:stretch>
            <a:fillRect/>
          </a:stretch>
        </p:blipFill>
        <p:spPr>
          <a:xfrm>
            <a:off x="9619938" y="139887"/>
            <a:ext cx="2234604" cy="2234604"/>
          </a:xfrm>
          <a:prstGeom prst="rect">
            <a:avLst/>
          </a:prstGeom>
        </p:spPr>
      </p:pic>
    </p:spTree>
    <p:extLst>
      <p:ext uri="{BB962C8B-B14F-4D97-AF65-F5344CB8AC3E}">
        <p14:creationId xmlns:p14="http://schemas.microsoft.com/office/powerpoint/2010/main" val="237261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FD1D96-C6E0-204E-84DF-17CAA0291762}"/>
              </a:ext>
            </a:extLst>
          </p:cNvPr>
          <p:cNvSpPr/>
          <p:nvPr/>
        </p:nvSpPr>
        <p:spPr>
          <a:xfrm>
            <a:off x="1340579" y="4600077"/>
            <a:ext cx="2383986" cy="523220"/>
          </a:xfrm>
          <a:prstGeom prst="rect">
            <a:avLst/>
          </a:prstGeom>
        </p:spPr>
        <p:txBody>
          <a:bodyPr wrap="none">
            <a:spAutoFit/>
          </a:bodyPr>
          <a:lstStyle/>
          <a:p>
            <a:r>
              <a:rPr lang="en-US" sz="2800" b="1" dirty="0">
                <a:solidFill>
                  <a:srgbClr val="ED7D4D"/>
                </a:solidFill>
                <a:effectLst/>
                <a:latin typeface="Century Gothic" panose="020B0502020202020204" pitchFamily="34" charset="0"/>
              </a:rPr>
              <a:t>COMMUNITY</a:t>
            </a:r>
          </a:p>
        </p:txBody>
      </p:sp>
      <p:sp>
        <p:nvSpPr>
          <p:cNvPr id="4" name="Rectangle 3">
            <a:extLst>
              <a:ext uri="{FF2B5EF4-FFF2-40B4-BE49-F238E27FC236}">
                <a16:creationId xmlns:a16="http://schemas.microsoft.com/office/drawing/2014/main" id="{1EFBDC9F-8B91-5642-A788-7A48BCF8E7D6}"/>
              </a:ext>
            </a:extLst>
          </p:cNvPr>
          <p:cNvSpPr/>
          <p:nvPr/>
        </p:nvSpPr>
        <p:spPr>
          <a:xfrm>
            <a:off x="1340579" y="5103674"/>
            <a:ext cx="7476850" cy="1200329"/>
          </a:xfrm>
          <a:prstGeom prst="rect">
            <a:avLst/>
          </a:prstGeom>
        </p:spPr>
        <p:txBody>
          <a:bodyPr wrap="square">
            <a:spAutoFit/>
          </a:bodyPr>
          <a:lstStyle/>
          <a:p>
            <a:r>
              <a:rPr lang="en-US" dirty="0">
                <a:solidFill>
                  <a:schemeClr val="bg1"/>
                </a:solidFill>
                <a:latin typeface="Century Gothic" panose="020B0502020202020204" pitchFamily="34" charset="0"/>
              </a:rPr>
              <a:t>Recovery is more than an individual journey.</a:t>
            </a:r>
            <a:r>
              <a:rPr lang="en-US" dirty="0">
                <a:solidFill>
                  <a:srgbClr val="E87742"/>
                </a:solidFill>
                <a:latin typeface="Century Gothic" panose="020B0502020202020204" pitchFamily="34" charset="0"/>
              </a:rPr>
              <a:t> </a:t>
            </a:r>
            <a:r>
              <a:rPr lang="en-US" b="1" dirty="0">
                <a:solidFill>
                  <a:srgbClr val="E87742"/>
                </a:solidFill>
                <a:latin typeface="Century Gothic" panose="020B0502020202020204" pitchFamily="34" charset="0"/>
              </a:rPr>
              <a:t>It takes a community — and it makes a community.</a:t>
            </a:r>
            <a:r>
              <a:rPr lang="en-US" b="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It isn’t always easy, but we can always do it together. We are committed to equipping community leaders to establish groups.</a:t>
            </a:r>
            <a:endParaRPr lang="en-US" dirty="0">
              <a:solidFill>
                <a:schemeClr val="bg1"/>
              </a:solidFill>
              <a:effectLst/>
              <a:latin typeface="Century Gothic" panose="020B0502020202020204" pitchFamily="34" charset="0"/>
            </a:endParaRPr>
          </a:p>
        </p:txBody>
      </p:sp>
      <p:sp>
        <p:nvSpPr>
          <p:cNvPr id="8" name="Rectangle 7">
            <a:extLst>
              <a:ext uri="{FF2B5EF4-FFF2-40B4-BE49-F238E27FC236}">
                <a16:creationId xmlns:a16="http://schemas.microsoft.com/office/drawing/2014/main" id="{948D6D43-DBC4-084C-B849-D6E59F50FFBC}"/>
              </a:ext>
            </a:extLst>
          </p:cNvPr>
          <p:cNvSpPr/>
          <p:nvPr/>
        </p:nvSpPr>
        <p:spPr>
          <a:xfrm>
            <a:off x="1340579" y="2636929"/>
            <a:ext cx="5680707" cy="1754326"/>
          </a:xfrm>
          <a:prstGeom prst="rect">
            <a:avLst/>
          </a:prstGeom>
        </p:spPr>
        <p:txBody>
          <a:bodyPr wrap="square">
            <a:spAutoFit/>
          </a:bodyPr>
          <a:lstStyle/>
          <a:p>
            <a:r>
              <a:rPr lang="en-US" dirty="0">
                <a:solidFill>
                  <a:schemeClr val="bg1"/>
                </a:solidFill>
                <a:latin typeface="Century Gothic" panose="020B0502020202020204" pitchFamily="34" charset="0"/>
              </a:rPr>
              <a:t>We all know there are those who are not ready, so what can we do to help them in the process of becoming ready? </a:t>
            </a:r>
            <a:r>
              <a:rPr lang="en-US" b="1" dirty="0">
                <a:solidFill>
                  <a:srgbClr val="E87742"/>
                </a:solidFill>
                <a:latin typeface="Century Gothic" panose="020B0502020202020204" pitchFamily="34" charset="0"/>
              </a:rPr>
              <a:t>Partnering with other non-profits weekly to serve, love, encourage, educate, and build relationships</a:t>
            </a:r>
            <a:r>
              <a:rPr lang="en-US" dirty="0">
                <a:solidFill>
                  <a:schemeClr val="bg1"/>
                </a:solidFill>
                <a:latin typeface="Century Gothic" panose="020B0502020202020204" pitchFamily="34" charset="0"/>
              </a:rPr>
              <a:t>, fosters organic invitations to attend groups.</a:t>
            </a:r>
          </a:p>
        </p:txBody>
      </p:sp>
      <p:sp>
        <p:nvSpPr>
          <p:cNvPr id="11" name="Rectangle 10">
            <a:extLst>
              <a:ext uri="{FF2B5EF4-FFF2-40B4-BE49-F238E27FC236}">
                <a16:creationId xmlns:a16="http://schemas.microsoft.com/office/drawing/2014/main" id="{3B10DF09-79B3-DF49-816D-B905BC963229}"/>
              </a:ext>
            </a:extLst>
          </p:cNvPr>
          <p:cNvSpPr/>
          <p:nvPr/>
        </p:nvSpPr>
        <p:spPr>
          <a:xfrm>
            <a:off x="1282758" y="2113709"/>
            <a:ext cx="2050561" cy="523220"/>
          </a:xfrm>
          <a:prstGeom prst="rect">
            <a:avLst/>
          </a:prstGeom>
        </p:spPr>
        <p:txBody>
          <a:bodyPr wrap="none">
            <a:spAutoFit/>
          </a:bodyPr>
          <a:lstStyle/>
          <a:p>
            <a:r>
              <a:rPr lang="en-US" sz="2800" b="1" dirty="0">
                <a:solidFill>
                  <a:srgbClr val="ED7D4D"/>
                </a:solidFill>
                <a:effectLst/>
                <a:latin typeface="Century Gothic" panose="020B0502020202020204" pitchFamily="34" charset="0"/>
              </a:rPr>
              <a:t>OUTREACH</a:t>
            </a:r>
          </a:p>
        </p:txBody>
      </p:sp>
      <p:pic>
        <p:nvPicPr>
          <p:cNvPr id="10" name="Picture 9" descr="Logo&#10;&#10;Description automatically generated">
            <a:extLst>
              <a:ext uri="{FF2B5EF4-FFF2-40B4-BE49-F238E27FC236}">
                <a16:creationId xmlns:a16="http://schemas.microsoft.com/office/drawing/2014/main" id="{D6D3BA3D-8658-8E40-A8AE-C5214C52A2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
        <p:nvSpPr>
          <p:cNvPr id="13" name="Rectangle 12">
            <a:extLst>
              <a:ext uri="{FF2B5EF4-FFF2-40B4-BE49-F238E27FC236}">
                <a16:creationId xmlns:a16="http://schemas.microsoft.com/office/drawing/2014/main" id="{6D2E67A1-C0BB-E042-AA88-7183B051D3FD}"/>
              </a:ext>
            </a:extLst>
          </p:cNvPr>
          <p:cNvSpPr/>
          <p:nvPr/>
        </p:nvSpPr>
        <p:spPr>
          <a:xfrm rot="16200000">
            <a:off x="-504022" y="1060563"/>
            <a:ext cx="2191626"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VALUES</a:t>
            </a:r>
          </a:p>
        </p:txBody>
      </p:sp>
      <p:pic>
        <p:nvPicPr>
          <p:cNvPr id="14" name="Picture 13" descr="A black and white logo&#10;&#10;Description automatically generated with low confidence">
            <a:extLst>
              <a:ext uri="{FF2B5EF4-FFF2-40B4-BE49-F238E27FC236}">
                <a16:creationId xmlns:a16="http://schemas.microsoft.com/office/drawing/2014/main" id="{FF1C1E4B-1D0E-FB4A-9C8C-04837D547B26}"/>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5" name="Picture 14">
            <a:extLst>
              <a:ext uri="{FF2B5EF4-FFF2-40B4-BE49-F238E27FC236}">
                <a16:creationId xmlns:a16="http://schemas.microsoft.com/office/drawing/2014/main" id="{F42E41A3-D9B2-0941-90CE-10EE9209CD96}"/>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248116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242C4649-7A5D-C14F-8069-54F413BACC64}"/>
              </a:ext>
            </a:extLst>
          </p:cNvPr>
          <p:cNvSpPr/>
          <p:nvPr/>
        </p:nvSpPr>
        <p:spPr>
          <a:xfrm>
            <a:off x="1339850" y="2123656"/>
            <a:ext cx="9512300" cy="769441"/>
          </a:xfrm>
          <a:prstGeom prst="rect">
            <a:avLst/>
          </a:prstGeom>
        </p:spPr>
        <p:txBody>
          <a:bodyPr wrap="square">
            <a:spAutoFit/>
          </a:bodyPr>
          <a:lstStyle/>
          <a:p>
            <a:pPr algn="ctr"/>
            <a:r>
              <a:rPr lang="en-US" sz="4400" b="1" dirty="0">
                <a:solidFill>
                  <a:srgbClr val="ED7D4D"/>
                </a:solidFill>
                <a:effectLst/>
                <a:latin typeface="Century Gothic" panose="020B0502020202020204" pitchFamily="34" charset="0"/>
              </a:rPr>
              <a:t>PARTICIPANT-CENTERED PROGRAM</a:t>
            </a:r>
          </a:p>
        </p:txBody>
      </p:sp>
      <p:sp>
        <p:nvSpPr>
          <p:cNvPr id="3" name="Rectangle 2">
            <a:extLst>
              <a:ext uri="{FF2B5EF4-FFF2-40B4-BE49-F238E27FC236}">
                <a16:creationId xmlns:a16="http://schemas.microsoft.com/office/drawing/2014/main" id="{08B3B716-4A6F-7F4F-8F59-A0222A7CD24F}"/>
              </a:ext>
            </a:extLst>
          </p:cNvPr>
          <p:cNvSpPr/>
          <p:nvPr/>
        </p:nvSpPr>
        <p:spPr>
          <a:xfrm>
            <a:off x="3047999" y="3429000"/>
            <a:ext cx="6096000" cy="1938992"/>
          </a:xfrm>
          <a:prstGeom prst="rect">
            <a:avLst/>
          </a:prstGeom>
        </p:spPr>
        <p:txBody>
          <a:bodyPr>
            <a:spAutoFit/>
          </a:bodyPr>
          <a:lstStyle/>
          <a:p>
            <a:pPr marL="285750" indent="-285750" algn="ctr">
              <a:buFont typeface="Courier New" panose="02070309020205020404" pitchFamily="49" charset="0"/>
              <a:buChar char="o"/>
            </a:pPr>
            <a:r>
              <a:rPr lang="en-US" sz="2400" dirty="0">
                <a:solidFill>
                  <a:srgbClr val="FFFFFF"/>
                </a:solidFill>
                <a:effectLst/>
                <a:latin typeface="Century Gothic" panose="020B0502020202020204" pitchFamily="34" charset="0"/>
              </a:rPr>
              <a:t>ATC APPROVED CURRICULUM</a:t>
            </a:r>
          </a:p>
          <a:p>
            <a:pPr marL="285750" indent="-285750" algn="ctr">
              <a:buFont typeface="Courier New" panose="02070309020205020404" pitchFamily="49" charset="0"/>
              <a:buChar char="o"/>
            </a:pPr>
            <a:endParaRPr lang="en-US" sz="2400" dirty="0">
              <a:solidFill>
                <a:srgbClr val="FFFFFF"/>
              </a:solidFill>
              <a:effectLst/>
              <a:latin typeface="Century Gothic" panose="020B0502020202020204" pitchFamily="34" charset="0"/>
            </a:endParaRPr>
          </a:p>
          <a:p>
            <a:pPr marL="285750" indent="-285750" algn="ctr">
              <a:buFont typeface="Courier New" panose="02070309020205020404" pitchFamily="49" charset="0"/>
              <a:buChar char="o"/>
            </a:pPr>
            <a:r>
              <a:rPr lang="en-US" sz="2400" dirty="0">
                <a:solidFill>
                  <a:srgbClr val="FFFFFF"/>
                </a:solidFill>
                <a:effectLst/>
                <a:latin typeface="Century Gothic" panose="020B0502020202020204" pitchFamily="34" charset="0"/>
              </a:rPr>
              <a:t>PROGRAM LENGTH</a:t>
            </a:r>
          </a:p>
          <a:p>
            <a:pPr algn="ctr"/>
            <a:endParaRPr lang="en-US" sz="2400" dirty="0">
              <a:solidFill>
                <a:srgbClr val="FFFFFF"/>
              </a:solidFill>
              <a:effectLst/>
              <a:latin typeface="Century Gothic" panose="020B0502020202020204" pitchFamily="34" charset="0"/>
            </a:endParaRPr>
          </a:p>
          <a:p>
            <a:pPr marL="285750" indent="-285750" algn="ctr">
              <a:buFont typeface="Courier New" panose="02070309020205020404" pitchFamily="49" charset="0"/>
              <a:buChar char="o"/>
            </a:pPr>
            <a:r>
              <a:rPr lang="en-US" sz="2400" dirty="0">
                <a:solidFill>
                  <a:srgbClr val="FFFFFF"/>
                </a:solidFill>
                <a:effectLst/>
                <a:latin typeface="Century Gothic" panose="020B0502020202020204" pitchFamily="34" charset="0"/>
              </a:rPr>
              <a:t>ACTION PLAN</a:t>
            </a:r>
          </a:p>
        </p:txBody>
      </p:sp>
      <p:pic>
        <p:nvPicPr>
          <p:cNvPr id="7" name="Picture 6" descr="A black and white logo&#10;&#10;Description automatically generated with low confidence">
            <a:extLst>
              <a:ext uri="{FF2B5EF4-FFF2-40B4-BE49-F238E27FC236}">
                <a16:creationId xmlns:a16="http://schemas.microsoft.com/office/drawing/2014/main" id="{71B93003-FFF4-BE4F-AA46-4EA66D7DB691}"/>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8" name="Picture 7" descr="Logo&#10;&#10;Description automatically generated">
            <a:extLst>
              <a:ext uri="{FF2B5EF4-FFF2-40B4-BE49-F238E27FC236}">
                <a16:creationId xmlns:a16="http://schemas.microsoft.com/office/drawing/2014/main" id="{073B9F13-7D24-5241-8331-354AA33516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3245302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AB7B0AD1-C26C-814F-BD6D-3D13C5584EB0}"/>
              </a:ext>
            </a:extLst>
          </p:cNvPr>
          <p:cNvSpPr/>
          <p:nvPr/>
        </p:nvSpPr>
        <p:spPr>
          <a:xfrm>
            <a:off x="1464127" y="2157900"/>
            <a:ext cx="9263743" cy="646331"/>
          </a:xfrm>
          <a:prstGeom prst="rect">
            <a:avLst/>
          </a:prstGeom>
        </p:spPr>
        <p:txBody>
          <a:bodyPr wrap="square">
            <a:spAutoFit/>
          </a:bodyPr>
          <a:lstStyle/>
          <a:p>
            <a:pPr algn="ctr"/>
            <a:r>
              <a:rPr lang="en-US" dirty="0">
                <a:solidFill>
                  <a:schemeClr val="bg1"/>
                </a:solidFill>
                <a:latin typeface="Century Gothic" panose="020B0502020202020204" pitchFamily="34" charset="0"/>
              </a:rPr>
              <a:t>Ready Now Recovery has incorporated courses within five different categories.  These five categories will provide education which will promote healthy lifestyles.</a:t>
            </a:r>
          </a:p>
        </p:txBody>
      </p:sp>
      <p:sp>
        <p:nvSpPr>
          <p:cNvPr id="3" name="TextBox 2">
            <a:extLst>
              <a:ext uri="{FF2B5EF4-FFF2-40B4-BE49-F238E27FC236}">
                <a16:creationId xmlns:a16="http://schemas.microsoft.com/office/drawing/2014/main" id="{BA45483B-6FA5-2446-BC0A-8787344D829E}"/>
              </a:ext>
            </a:extLst>
          </p:cNvPr>
          <p:cNvSpPr txBox="1"/>
          <p:nvPr/>
        </p:nvSpPr>
        <p:spPr>
          <a:xfrm>
            <a:off x="3502782" y="3520512"/>
            <a:ext cx="1744388" cy="338554"/>
          </a:xfrm>
          <a:prstGeom prst="rect">
            <a:avLst/>
          </a:prstGeom>
          <a:noFill/>
        </p:spPr>
        <p:txBody>
          <a:bodyPr wrap="none" rtlCol="0">
            <a:spAutoFit/>
          </a:bodyPr>
          <a:lstStyle/>
          <a:p>
            <a:r>
              <a:rPr lang="en-US" sz="1600" b="1" dirty="0">
                <a:solidFill>
                  <a:schemeClr val="bg1"/>
                </a:solidFill>
                <a:latin typeface="Century Gothic" panose="020B0502020202020204" pitchFamily="34" charset="0"/>
              </a:rPr>
              <a:t>Spiritual Growth</a:t>
            </a:r>
          </a:p>
        </p:txBody>
      </p:sp>
      <p:sp>
        <p:nvSpPr>
          <p:cNvPr id="4" name="TextBox 3">
            <a:extLst>
              <a:ext uri="{FF2B5EF4-FFF2-40B4-BE49-F238E27FC236}">
                <a16:creationId xmlns:a16="http://schemas.microsoft.com/office/drawing/2014/main" id="{1A1E180B-0A22-B54E-85C1-C74488F40C04}"/>
              </a:ext>
            </a:extLst>
          </p:cNvPr>
          <p:cNvSpPr txBox="1"/>
          <p:nvPr/>
        </p:nvSpPr>
        <p:spPr>
          <a:xfrm>
            <a:off x="2523090" y="4962131"/>
            <a:ext cx="2390398" cy="338554"/>
          </a:xfrm>
          <a:prstGeom prst="rect">
            <a:avLst/>
          </a:prstGeom>
          <a:noFill/>
        </p:spPr>
        <p:txBody>
          <a:bodyPr wrap="none" rtlCol="0">
            <a:spAutoFit/>
          </a:bodyPr>
          <a:lstStyle/>
          <a:p>
            <a:r>
              <a:rPr lang="en-US" sz="1600" b="1" dirty="0">
                <a:solidFill>
                  <a:schemeClr val="bg1"/>
                </a:solidFill>
                <a:latin typeface="Century Gothic" panose="020B0502020202020204" pitchFamily="34" charset="0"/>
              </a:rPr>
              <a:t>Emotional Intelligence</a:t>
            </a:r>
          </a:p>
        </p:txBody>
      </p:sp>
      <p:sp>
        <p:nvSpPr>
          <p:cNvPr id="8" name="TextBox 7">
            <a:extLst>
              <a:ext uri="{FF2B5EF4-FFF2-40B4-BE49-F238E27FC236}">
                <a16:creationId xmlns:a16="http://schemas.microsoft.com/office/drawing/2014/main" id="{5A35B9B3-6CF3-EF4B-AAFB-99B662512A3A}"/>
              </a:ext>
            </a:extLst>
          </p:cNvPr>
          <p:cNvSpPr txBox="1"/>
          <p:nvPr/>
        </p:nvSpPr>
        <p:spPr>
          <a:xfrm>
            <a:off x="7643525" y="5107322"/>
            <a:ext cx="2201244" cy="338554"/>
          </a:xfrm>
          <a:prstGeom prst="rect">
            <a:avLst/>
          </a:prstGeom>
          <a:noFill/>
        </p:spPr>
        <p:txBody>
          <a:bodyPr wrap="none" rtlCol="0">
            <a:spAutoFit/>
          </a:bodyPr>
          <a:lstStyle/>
          <a:p>
            <a:r>
              <a:rPr lang="en-US" sz="1600" b="1" dirty="0">
                <a:solidFill>
                  <a:schemeClr val="bg1"/>
                </a:solidFill>
                <a:latin typeface="Century Gothic" panose="020B0502020202020204" pitchFamily="34" charset="0"/>
              </a:rPr>
              <a:t>Social Development</a:t>
            </a:r>
          </a:p>
        </p:txBody>
      </p:sp>
      <p:sp>
        <p:nvSpPr>
          <p:cNvPr id="9" name="TextBox 8">
            <a:extLst>
              <a:ext uri="{FF2B5EF4-FFF2-40B4-BE49-F238E27FC236}">
                <a16:creationId xmlns:a16="http://schemas.microsoft.com/office/drawing/2014/main" id="{A3B6F410-A0CB-FF4B-9342-17A61301E460}"/>
              </a:ext>
            </a:extLst>
          </p:cNvPr>
          <p:cNvSpPr txBox="1"/>
          <p:nvPr/>
        </p:nvSpPr>
        <p:spPr>
          <a:xfrm>
            <a:off x="5158648" y="5833064"/>
            <a:ext cx="2239716" cy="338554"/>
          </a:xfrm>
          <a:prstGeom prst="rect">
            <a:avLst/>
          </a:prstGeom>
          <a:noFill/>
        </p:spPr>
        <p:txBody>
          <a:bodyPr wrap="none" rtlCol="0">
            <a:spAutoFit/>
          </a:bodyPr>
          <a:lstStyle/>
          <a:p>
            <a:r>
              <a:rPr lang="en-US" sz="1600" b="1" dirty="0">
                <a:solidFill>
                  <a:schemeClr val="bg1"/>
                </a:solidFill>
                <a:latin typeface="Century Gothic" panose="020B0502020202020204" pitchFamily="34" charset="0"/>
              </a:rPr>
              <a:t>Addiction Education</a:t>
            </a:r>
          </a:p>
        </p:txBody>
      </p:sp>
      <p:sp>
        <p:nvSpPr>
          <p:cNvPr id="11" name="TextBox 10">
            <a:extLst>
              <a:ext uri="{FF2B5EF4-FFF2-40B4-BE49-F238E27FC236}">
                <a16:creationId xmlns:a16="http://schemas.microsoft.com/office/drawing/2014/main" id="{3429C426-E27C-9146-9EAB-A82C5D07B249}"/>
              </a:ext>
            </a:extLst>
          </p:cNvPr>
          <p:cNvSpPr txBox="1"/>
          <p:nvPr/>
        </p:nvSpPr>
        <p:spPr>
          <a:xfrm>
            <a:off x="7209092" y="3520512"/>
            <a:ext cx="1035861" cy="338554"/>
          </a:xfrm>
          <a:prstGeom prst="rect">
            <a:avLst/>
          </a:prstGeom>
          <a:noFill/>
        </p:spPr>
        <p:txBody>
          <a:bodyPr wrap="none" rtlCol="0">
            <a:spAutoFit/>
          </a:bodyPr>
          <a:lstStyle/>
          <a:p>
            <a:r>
              <a:rPr lang="en-US" sz="1600" b="1" dirty="0">
                <a:solidFill>
                  <a:schemeClr val="bg1"/>
                </a:solidFill>
                <a:latin typeface="Century Gothic" panose="020B0502020202020204" pitchFamily="34" charset="0"/>
              </a:rPr>
              <a:t>Life Skills</a:t>
            </a:r>
          </a:p>
        </p:txBody>
      </p:sp>
      <p:sp>
        <p:nvSpPr>
          <p:cNvPr id="12" name="Regular Pentagon 11">
            <a:extLst>
              <a:ext uri="{FF2B5EF4-FFF2-40B4-BE49-F238E27FC236}">
                <a16:creationId xmlns:a16="http://schemas.microsoft.com/office/drawing/2014/main" id="{B811ED3C-774D-224A-AA24-72AEF21C6B77}"/>
              </a:ext>
            </a:extLst>
          </p:cNvPr>
          <p:cNvSpPr/>
          <p:nvPr/>
        </p:nvSpPr>
        <p:spPr>
          <a:xfrm>
            <a:off x="5158648" y="3637624"/>
            <a:ext cx="2239717" cy="1978183"/>
          </a:xfrm>
          <a:prstGeom prst="pentagon">
            <a:avLst/>
          </a:prstGeom>
          <a:noFill/>
          <a:ln w="127000">
            <a:solidFill>
              <a:srgbClr val="ED7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black and white logo&#10;&#10;Description automatically generated with low confidence">
            <a:extLst>
              <a:ext uri="{FF2B5EF4-FFF2-40B4-BE49-F238E27FC236}">
                <a16:creationId xmlns:a16="http://schemas.microsoft.com/office/drawing/2014/main" id="{C12CE15E-304D-EA44-9994-4C9A0E2257E1}"/>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4" name="Picture 13" descr="Logo&#10;&#10;Description automatically generated">
            <a:extLst>
              <a:ext uri="{FF2B5EF4-FFF2-40B4-BE49-F238E27FC236}">
                <a16:creationId xmlns:a16="http://schemas.microsoft.com/office/drawing/2014/main" id="{7098C0B3-B840-BD4E-B65A-5547B8F60FD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405454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76958CFA-C3EF-CF4C-8476-C355999A98B0}"/>
              </a:ext>
            </a:extLst>
          </p:cNvPr>
          <p:cNvSpPr/>
          <p:nvPr/>
        </p:nvSpPr>
        <p:spPr>
          <a:xfrm rot="16200000">
            <a:off x="-1037920" y="1626586"/>
            <a:ext cx="3286477"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RESOURCES</a:t>
            </a:r>
          </a:p>
        </p:txBody>
      </p:sp>
      <p:sp>
        <p:nvSpPr>
          <p:cNvPr id="3" name="Rectangle 2">
            <a:extLst>
              <a:ext uri="{FF2B5EF4-FFF2-40B4-BE49-F238E27FC236}">
                <a16:creationId xmlns:a16="http://schemas.microsoft.com/office/drawing/2014/main" id="{B6321EA8-3BE0-7D44-A2BC-BE9DE731F985}"/>
              </a:ext>
            </a:extLst>
          </p:cNvPr>
          <p:cNvSpPr/>
          <p:nvPr/>
        </p:nvSpPr>
        <p:spPr>
          <a:xfrm>
            <a:off x="2087046" y="2461423"/>
            <a:ext cx="4549870" cy="3724096"/>
          </a:xfrm>
          <a:prstGeom prst="rect">
            <a:avLst/>
          </a:prstGeom>
        </p:spPr>
        <p:txBody>
          <a:bodyPr wrap="square">
            <a:spAutoFit/>
          </a:bodyPr>
          <a:lstStyle/>
          <a:p>
            <a:r>
              <a:rPr lang="en-US" sz="2400" b="1" dirty="0">
                <a:solidFill>
                  <a:srgbClr val="ED7D4D"/>
                </a:solidFill>
                <a:effectLst/>
                <a:latin typeface="Century Gothic" panose="020B0502020202020204" pitchFamily="34" charset="0"/>
              </a:rPr>
              <a:t>IN PERSON GROUPS</a:t>
            </a:r>
          </a:p>
          <a:p>
            <a:r>
              <a:rPr lang="en-US" dirty="0">
                <a:solidFill>
                  <a:schemeClr val="bg1"/>
                </a:solidFill>
                <a:effectLst/>
                <a:latin typeface="Century Gothic" panose="020B0502020202020204" pitchFamily="34" charset="0"/>
              </a:rPr>
              <a:t>COMMUNITY LOCATIONS</a:t>
            </a:r>
          </a:p>
          <a:p>
            <a:endParaRPr lang="en-US" dirty="0">
              <a:solidFill>
                <a:schemeClr val="bg1"/>
              </a:solidFill>
              <a:effectLst/>
              <a:latin typeface="Century Gothic" panose="020B0502020202020204" pitchFamily="34" charset="0"/>
            </a:endParaRPr>
          </a:p>
          <a:p>
            <a:r>
              <a:rPr lang="en-US" sz="2400" b="1" dirty="0">
                <a:solidFill>
                  <a:srgbClr val="ED7D4D"/>
                </a:solidFill>
                <a:effectLst/>
                <a:latin typeface="Century Gothic" panose="020B0502020202020204" pitchFamily="34" charset="0"/>
              </a:rPr>
              <a:t>VIRTUAL GROUPS</a:t>
            </a:r>
          </a:p>
          <a:p>
            <a:r>
              <a:rPr lang="en-US" dirty="0">
                <a:solidFill>
                  <a:schemeClr val="bg1"/>
                </a:solidFill>
                <a:effectLst/>
                <a:latin typeface="Century Gothic" panose="020B0502020202020204" pitchFamily="34" charset="0"/>
              </a:rPr>
              <a:t>SOBER PEER APP</a:t>
            </a:r>
          </a:p>
          <a:p>
            <a:endParaRPr lang="en-US" dirty="0">
              <a:solidFill>
                <a:schemeClr val="bg1"/>
              </a:solidFill>
              <a:effectLst/>
              <a:latin typeface="Century Gothic" panose="020B0502020202020204" pitchFamily="34" charset="0"/>
            </a:endParaRPr>
          </a:p>
          <a:p>
            <a:r>
              <a:rPr lang="en-US" sz="2400" b="1" dirty="0">
                <a:solidFill>
                  <a:srgbClr val="ED7D4D"/>
                </a:solidFill>
                <a:effectLst/>
                <a:latin typeface="Century Gothic" panose="020B0502020202020204" pitchFamily="34" charset="0"/>
              </a:rPr>
              <a:t>REFERRALS</a:t>
            </a:r>
          </a:p>
          <a:p>
            <a:r>
              <a:rPr lang="en-US" dirty="0">
                <a:solidFill>
                  <a:schemeClr val="bg1"/>
                </a:solidFill>
                <a:effectLst/>
                <a:latin typeface="Century Gothic" panose="020B0502020202020204" pitchFamily="34" charset="0"/>
              </a:rPr>
              <a:t>HOTLINES</a:t>
            </a:r>
          </a:p>
          <a:p>
            <a:r>
              <a:rPr lang="en-US" dirty="0">
                <a:solidFill>
                  <a:schemeClr val="bg1"/>
                </a:solidFill>
                <a:effectLst/>
                <a:latin typeface="Century Gothic" panose="020B0502020202020204" pitchFamily="34" charset="0"/>
              </a:rPr>
              <a:t>PASTORAL COUNSELING</a:t>
            </a:r>
          </a:p>
          <a:p>
            <a:r>
              <a:rPr lang="en-US" dirty="0">
                <a:solidFill>
                  <a:schemeClr val="bg1"/>
                </a:solidFill>
                <a:effectLst/>
                <a:latin typeface="Century Gothic" panose="020B0502020202020204" pitchFamily="34" charset="0"/>
              </a:rPr>
              <a:t>PROFESSIONAL COUNSELING</a:t>
            </a:r>
          </a:p>
          <a:p>
            <a:r>
              <a:rPr lang="en-US" dirty="0">
                <a:solidFill>
                  <a:schemeClr val="bg1"/>
                </a:solidFill>
                <a:effectLst/>
                <a:latin typeface="Century Gothic" panose="020B0502020202020204" pitchFamily="34" charset="0"/>
              </a:rPr>
              <a:t>RESIDENTIAL TREATMENT</a:t>
            </a:r>
          </a:p>
          <a:p>
            <a:endParaRPr lang="en-US" sz="2000" dirty="0">
              <a:solidFill>
                <a:srgbClr val="348EDC"/>
              </a:solidFill>
              <a:effectLst/>
              <a:latin typeface="Century Gothic" panose="020B0502020202020204" pitchFamily="34" charset="0"/>
            </a:endParaRPr>
          </a:p>
        </p:txBody>
      </p:sp>
      <p:sp>
        <p:nvSpPr>
          <p:cNvPr id="4" name="Rectangle 3">
            <a:extLst>
              <a:ext uri="{FF2B5EF4-FFF2-40B4-BE49-F238E27FC236}">
                <a16:creationId xmlns:a16="http://schemas.microsoft.com/office/drawing/2014/main" id="{C35E2372-A2F7-7943-95C9-53AD825E9023}"/>
              </a:ext>
            </a:extLst>
          </p:cNvPr>
          <p:cNvSpPr/>
          <p:nvPr/>
        </p:nvSpPr>
        <p:spPr>
          <a:xfrm>
            <a:off x="5975545" y="2461423"/>
            <a:ext cx="5346619" cy="2215991"/>
          </a:xfrm>
          <a:prstGeom prst="rect">
            <a:avLst/>
          </a:prstGeom>
        </p:spPr>
        <p:txBody>
          <a:bodyPr wrap="square">
            <a:spAutoFit/>
          </a:bodyPr>
          <a:lstStyle/>
          <a:p>
            <a:r>
              <a:rPr lang="en-US" sz="2400" b="1" dirty="0">
                <a:solidFill>
                  <a:srgbClr val="ED7D4D"/>
                </a:solidFill>
                <a:latin typeface="Century Gothic" panose="020B0502020202020204" pitchFamily="34" charset="0"/>
              </a:rPr>
              <a:t>EDUCATION REFERRALS </a:t>
            </a:r>
          </a:p>
          <a:p>
            <a:r>
              <a:rPr lang="en-US" dirty="0">
                <a:solidFill>
                  <a:schemeClr val="bg1"/>
                </a:solidFill>
                <a:effectLst/>
                <a:latin typeface="Century Gothic" panose="020B0502020202020204" pitchFamily="34" charset="0"/>
              </a:rPr>
              <a:t>GED</a:t>
            </a:r>
          </a:p>
          <a:p>
            <a:r>
              <a:rPr lang="en-US" dirty="0">
                <a:solidFill>
                  <a:schemeClr val="bg1"/>
                </a:solidFill>
                <a:effectLst/>
                <a:latin typeface="Century Gothic" panose="020B0502020202020204" pitchFamily="34" charset="0"/>
              </a:rPr>
              <a:t>COLLEGE</a:t>
            </a:r>
          </a:p>
          <a:p>
            <a:r>
              <a:rPr lang="en-US" dirty="0">
                <a:solidFill>
                  <a:schemeClr val="bg1"/>
                </a:solidFill>
                <a:effectLst/>
                <a:latin typeface="Century Gothic" panose="020B0502020202020204" pitchFamily="34" charset="0"/>
              </a:rPr>
              <a:t>TRADE SCHOOL</a:t>
            </a:r>
          </a:p>
          <a:p>
            <a:r>
              <a:rPr lang="en-US" dirty="0">
                <a:solidFill>
                  <a:schemeClr val="bg1"/>
                </a:solidFill>
                <a:effectLst/>
                <a:latin typeface="Century Gothic" panose="020B0502020202020204" pitchFamily="34" charset="0"/>
              </a:rPr>
              <a:t>MINISTRY</a:t>
            </a:r>
          </a:p>
          <a:p>
            <a:endParaRPr lang="en-US" dirty="0">
              <a:solidFill>
                <a:schemeClr val="bg1"/>
              </a:solidFill>
              <a:latin typeface="Century Gothic" panose="020B0502020202020204" pitchFamily="34" charset="0"/>
            </a:endParaRPr>
          </a:p>
          <a:p>
            <a:r>
              <a:rPr lang="en-US" sz="2400" b="1" dirty="0">
                <a:solidFill>
                  <a:srgbClr val="ED7D4D"/>
                </a:solidFill>
                <a:latin typeface="Century Gothic" panose="020B0502020202020204" pitchFamily="34" charset="0"/>
              </a:rPr>
              <a:t>LOCAL CHURCH CONNECTION</a:t>
            </a:r>
          </a:p>
        </p:txBody>
      </p:sp>
      <p:sp>
        <p:nvSpPr>
          <p:cNvPr id="8" name="Rectangle 7">
            <a:extLst>
              <a:ext uri="{FF2B5EF4-FFF2-40B4-BE49-F238E27FC236}">
                <a16:creationId xmlns:a16="http://schemas.microsoft.com/office/drawing/2014/main" id="{81C57062-9BB5-D445-8E04-D20B597E130B}"/>
              </a:ext>
            </a:extLst>
          </p:cNvPr>
          <p:cNvSpPr/>
          <p:nvPr/>
        </p:nvSpPr>
        <p:spPr>
          <a:xfrm rot="16200000">
            <a:off x="8962346" y="2996351"/>
            <a:ext cx="1915884" cy="369332"/>
          </a:xfrm>
          <a:prstGeom prst="rect">
            <a:avLst/>
          </a:prstGeom>
        </p:spPr>
        <p:txBody>
          <a:bodyPr wrap="square">
            <a:spAutoFit/>
          </a:bodyPr>
          <a:lstStyle/>
          <a:p>
            <a:r>
              <a:rPr lang="en-US" b="1" dirty="0">
                <a:solidFill>
                  <a:srgbClr val="ED7D4D"/>
                </a:solidFill>
                <a:effectLst/>
                <a:latin typeface="Century Gothic" panose="020B0502020202020204" pitchFamily="34" charset="0"/>
              </a:rPr>
              <a:t>ACTION PLAN</a:t>
            </a:r>
          </a:p>
        </p:txBody>
      </p:sp>
      <p:pic>
        <p:nvPicPr>
          <p:cNvPr id="9" name="Picture 8" descr="A black and white logo&#10;&#10;Description automatically generated with low confidence">
            <a:extLst>
              <a:ext uri="{FF2B5EF4-FFF2-40B4-BE49-F238E27FC236}">
                <a16:creationId xmlns:a16="http://schemas.microsoft.com/office/drawing/2014/main" id="{15EFBCE9-CA6E-5543-B9D9-AD48A09C1F96}"/>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1" name="Picture 10" descr="Logo&#10;&#10;Description automatically generated">
            <a:extLst>
              <a:ext uri="{FF2B5EF4-FFF2-40B4-BE49-F238E27FC236}">
                <a16:creationId xmlns:a16="http://schemas.microsoft.com/office/drawing/2014/main" id="{3FC82574-395E-AE4E-A7E1-680D17C1C55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1506203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15A5F9-0828-B74F-9EA9-D62A4118C2FD}"/>
              </a:ext>
            </a:extLst>
          </p:cNvPr>
          <p:cNvSpPr/>
          <p:nvPr/>
        </p:nvSpPr>
        <p:spPr>
          <a:xfrm>
            <a:off x="1340579" y="3429000"/>
            <a:ext cx="5994401" cy="1569660"/>
          </a:xfrm>
          <a:prstGeom prst="rect">
            <a:avLst/>
          </a:prstGeom>
        </p:spPr>
        <p:txBody>
          <a:bodyPr wrap="square">
            <a:spAutoFit/>
          </a:bodyPr>
          <a:lstStyle/>
          <a:p>
            <a:r>
              <a:rPr lang="en-US" sz="2400" dirty="0">
                <a:solidFill>
                  <a:schemeClr val="bg1"/>
                </a:solidFill>
                <a:effectLst/>
                <a:latin typeface="Century Gothic" panose="020B0502020202020204" pitchFamily="34" charset="0"/>
              </a:rPr>
              <a:t>Administers the program in the community. A location can start with </a:t>
            </a:r>
          </a:p>
          <a:p>
            <a:r>
              <a:rPr lang="en-US" sz="2400" b="1" dirty="0">
                <a:solidFill>
                  <a:schemeClr val="bg1"/>
                </a:solidFill>
                <a:effectLst/>
                <a:latin typeface="Century Gothic" panose="020B0502020202020204" pitchFamily="34" charset="0"/>
              </a:rPr>
              <a:t>2 trained facilitators</a:t>
            </a:r>
            <a:r>
              <a:rPr lang="en-US" sz="2400" dirty="0">
                <a:solidFill>
                  <a:schemeClr val="bg1"/>
                </a:solidFill>
                <a:effectLst/>
                <a:latin typeface="Century Gothic" panose="020B0502020202020204" pitchFamily="34" charset="0"/>
              </a:rPr>
              <a:t>.  But over time we will help build your team.</a:t>
            </a:r>
          </a:p>
        </p:txBody>
      </p:sp>
      <p:sp>
        <p:nvSpPr>
          <p:cNvPr id="15" name="Rectangle 14">
            <a:extLst>
              <a:ext uri="{FF2B5EF4-FFF2-40B4-BE49-F238E27FC236}">
                <a16:creationId xmlns:a16="http://schemas.microsoft.com/office/drawing/2014/main" id="{DBF19691-2F12-0C43-8D48-06622E90C59E}"/>
              </a:ext>
            </a:extLst>
          </p:cNvPr>
          <p:cNvSpPr/>
          <p:nvPr/>
        </p:nvSpPr>
        <p:spPr>
          <a:xfrm>
            <a:off x="1340579" y="2593886"/>
            <a:ext cx="2072640" cy="646331"/>
          </a:xfrm>
          <a:prstGeom prst="rect">
            <a:avLst/>
          </a:prstGeom>
        </p:spPr>
        <p:txBody>
          <a:bodyPr wrap="square">
            <a:spAutoFit/>
          </a:bodyPr>
          <a:lstStyle/>
          <a:p>
            <a:r>
              <a:rPr lang="en-US" sz="3600" b="1" dirty="0">
                <a:solidFill>
                  <a:srgbClr val="ED7D4D"/>
                </a:solidFill>
                <a:effectLst/>
                <a:latin typeface="Century Gothic" panose="020B0502020202020204" pitchFamily="34" charset="0"/>
              </a:rPr>
              <a:t>TEAM</a:t>
            </a:r>
          </a:p>
        </p:txBody>
      </p:sp>
      <p:sp>
        <p:nvSpPr>
          <p:cNvPr id="10" name="Rectangle 9">
            <a:extLst>
              <a:ext uri="{FF2B5EF4-FFF2-40B4-BE49-F238E27FC236}">
                <a16:creationId xmlns:a16="http://schemas.microsoft.com/office/drawing/2014/main" id="{9D2BD92A-5C38-304A-895B-8A3349B2CE94}"/>
              </a:ext>
            </a:extLst>
          </p:cNvPr>
          <p:cNvSpPr/>
          <p:nvPr/>
        </p:nvSpPr>
        <p:spPr>
          <a:xfrm rot="16200000">
            <a:off x="-785429" y="1404221"/>
            <a:ext cx="2787943"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TRAINING</a:t>
            </a:r>
          </a:p>
        </p:txBody>
      </p:sp>
      <p:pic>
        <p:nvPicPr>
          <p:cNvPr id="12" name="Picture 11" descr="Logo&#10;&#10;Description automatically generated">
            <a:extLst>
              <a:ext uri="{FF2B5EF4-FFF2-40B4-BE49-F238E27FC236}">
                <a16:creationId xmlns:a16="http://schemas.microsoft.com/office/drawing/2014/main" id="{3274E734-AA6E-1146-846F-F767A2C94F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8F41099B-8DBC-6D4A-B248-372388BCD0B1}"/>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4" name="Picture 13">
            <a:extLst>
              <a:ext uri="{FF2B5EF4-FFF2-40B4-BE49-F238E27FC236}">
                <a16:creationId xmlns:a16="http://schemas.microsoft.com/office/drawing/2014/main" id="{F9E43786-2283-A54F-9881-4DFBEFC947E3}"/>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322099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02FA94-2AF5-5A42-90B8-252C08A87FF0}"/>
              </a:ext>
            </a:extLst>
          </p:cNvPr>
          <p:cNvSpPr/>
          <p:nvPr/>
        </p:nvSpPr>
        <p:spPr>
          <a:xfrm>
            <a:off x="1340579" y="4961979"/>
            <a:ext cx="5868862" cy="923330"/>
          </a:xfrm>
          <a:prstGeom prst="rect">
            <a:avLst/>
          </a:prstGeom>
        </p:spPr>
        <p:txBody>
          <a:bodyPr wrap="square">
            <a:spAutoFit/>
          </a:bodyPr>
          <a:lstStyle/>
          <a:p>
            <a:pPr marL="285750" indent="-285750">
              <a:buFont typeface="Courier New" panose="02070309020205020404" pitchFamily="49" charset="0"/>
              <a:buChar char="o"/>
            </a:pPr>
            <a:r>
              <a:rPr lang="en-US" dirty="0">
                <a:solidFill>
                  <a:schemeClr val="bg1"/>
                </a:solidFill>
                <a:effectLst/>
                <a:latin typeface="Century Gothic" panose="020B0502020202020204" pitchFamily="34" charset="0"/>
              </a:rPr>
              <a:t>Partnering with ATC centers for outreach ministry</a:t>
            </a:r>
          </a:p>
          <a:p>
            <a:pPr marL="285750" indent="-285750">
              <a:buFont typeface="Courier New" panose="02070309020205020404" pitchFamily="49" charset="0"/>
              <a:buChar char="o"/>
            </a:pPr>
            <a:r>
              <a:rPr lang="en-US" dirty="0">
                <a:solidFill>
                  <a:schemeClr val="bg1"/>
                </a:solidFill>
                <a:effectLst/>
                <a:latin typeface="Century Gothic" panose="020B0502020202020204" pitchFamily="34" charset="0"/>
              </a:rPr>
              <a:t>Partnering with local churches for outreach</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Partnering with local non-profits for outreach</a:t>
            </a:r>
            <a:endParaRPr lang="en-US" dirty="0">
              <a:solidFill>
                <a:schemeClr val="bg1"/>
              </a:solidFill>
              <a:effectLst/>
              <a:latin typeface="Century Gothic" panose="020B0502020202020204" pitchFamily="34" charset="0"/>
            </a:endParaRPr>
          </a:p>
        </p:txBody>
      </p:sp>
      <p:sp>
        <p:nvSpPr>
          <p:cNvPr id="7" name="Rectangle 6">
            <a:extLst>
              <a:ext uri="{FF2B5EF4-FFF2-40B4-BE49-F238E27FC236}">
                <a16:creationId xmlns:a16="http://schemas.microsoft.com/office/drawing/2014/main" id="{D00301EA-A7FD-804B-8387-4E628847369B}"/>
              </a:ext>
            </a:extLst>
          </p:cNvPr>
          <p:cNvSpPr/>
          <p:nvPr/>
        </p:nvSpPr>
        <p:spPr>
          <a:xfrm>
            <a:off x="1340579" y="2327176"/>
            <a:ext cx="4147289" cy="646331"/>
          </a:xfrm>
          <a:prstGeom prst="rect">
            <a:avLst/>
          </a:prstGeom>
        </p:spPr>
        <p:txBody>
          <a:bodyPr wrap="none">
            <a:spAutoFit/>
          </a:bodyPr>
          <a:lstStyle/>
          <a:p>
            <a:r>
              <a:rPr lang="en-US" sz="3600" b="1" dirty="0">
                <a:solidFill>
                  <a:srgbClr val="ED7D4D"/>
                </a:solidFill>
                <a:effectLst/>
                <a:latin typeface="Century Gothic" panose="020B0502020202020204" pitchFamily="34" charset="0"/>
              </a:rPr>
              <a:t>OUTREACH TEAMS</a:t>
            </a:r>
          </a:p>
        </p:txBody>
      </p:sp>
      <p:sp>
        <p:nvSpPr>
          <p:cNvPr id="16" name="Rectangle 15">
            <a:extLst>
              <a:ext uri="{FF2B5EF4-FFF2-40B4-BE49-F238E27FC236}">
                <a16:creationId xmlns:a16="http://schemas.microsoft.com/office/drawing/2014/main" id="{AD6470CB-6D42-B043-9D22-29E16B2D8CF7}"/>
              </a:ext>
            </a:extLst>
          </p:cNvPr>
          <p:cNvSpPr/>
          <p:nvPr/>
        </p:nvSpPr>
        <p:spPr>
          <a:xfrm>
            <a:off x="1340579" y="3182913"/>
            <a:ext cx="6105250" cy="1569660"/>
          </a:xfrm>
          <a:prstGeom prst="rect">
            <a:avLst/>
          </a:prstGeom>
        </p:spPr>
        <p:txBody>
          <a:bodyPr wrap="square">
            <a:spAutoFit/>
          </a:bodyPr>
          <a:lstStyle/>
          <a:p>
            <a:r>
              <a:rPr lang="en-US" sz="2400" dirty="0">
                <a:solidFill>
                  <a:schemeClr val="bg1"/>
                </a:solidFill>
                <a:latin typeface="Century Gothic" panose="020B0502020202020204" pitchFamily="34" charset="0"/>
              </a:rPr>
              <a:t>These teams will be trained in Evangelism and Discipleship. Having intentional focus on the 40% that "are not ready".</a:t>
            </a:r>
          </a:p>
        </p:txBody>
      </p:sp>
      <p:sp>
        <p:nvSpPr>
          <p:cNvPr id="10" name="Rectangle 9">
            <a:extLst>
              <a:ext uri="{FF2B5EF4-FFF2-40B4-BE49-F238E27FC236}">
                <a16:creationId xmlns:a16="http://schemas.microsoft.com/office/drawing/2014/main" id="{F4AD0177-A80E-764B-8DC3-96D42E94DC4E}"/>
              </a:ext>
            </a:extLst>
          </p:cNvPr>
          <p:cNvSpPr/>
          <p:nvPr/>
        </p:nvSpPr>
        <p:spPr>
          <a:xfrm rot="16200000">
            <a:off x="-785429" y="1404221"/>
            <a:ext cx="2787943"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TRAINING</a:t>
            </a:r>
          </a:p>
        </p:txBody>
      </p:sp>
      <p:pic>
        <p:nvPicPr>
          <p:cNvPr id="12" name="Picture 11" descr="Logo&#10;&#10;Description automatically generated">
            <a:extLst>
              <a:ext uri="{FF2B5EF4-FFF2-40B4-BE49-F238E27FC236}">
                <a16:creationId xmlns:a16="http://schemas.microsoft.com/office/drawing/2014/main" id="{BFA4BB03-3DA9-DB45-8E8E-DAB25855E5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C6443EEC-727C-C349-A17C-A19C6776C55D}"/>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4" name="Picture 13">
            <a:extLst>
              <a:ext uri="{FF2B5EF4-FFF2-40B4-BE49-F238E27FC236}">
                <a16:creationId xmlns:a16="http://schemas.microsoft.com/office/drawing/2014/main" id="{FEDD7C60-B185-AB4E-8818-78BE45D4BCC7}"/>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3032767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0E49A7A-B07E-274B-80B1-475142548F23}"/>
              </a:ext>
            </a:extLst>
          </p:cNvPr>
          <p:cNvSpPr txBox="1"/>
          <p:nvPr/>
        </p:nvSpPr>
        <p:spPr>
          <a:xfrm>
            <a:off x="1340579" y="2233981"/>
            <a:ext cx="4161717" cy="461665"/>
          </a:xfrm>
          <a:prstGeom prst="rect">
            <a:avLst/>
          </a:prstGeom>
          <a:noFill/>
        </p:spPr>
        <p:txBody>
          <a:bodyPr wrap="none" rtlCol="0">
            <a:spAutoFit/>
          </a:bodyPr>
          <a:lstStyle/>
          <a:p>
            <a:r>
              <a:rPr lang="en-US" sz="2400" b="1" dirty="0">
                <a:solidFill>
                  <a:srgbClr val="ED7D4D"/>
                </a:solidFill>
                <a:latin typeface="Century Gothic" panose="020B0502020202020204" pitchFamily="34" charset="0"/>
              </a:rPr>
              <a:t>FACILITATOR COURSE PLAN</a:t>
            </a:r>
          </a:p>
        </p:txBody>
      </p:sp>
      <p:sp>
        <p:nvSpPr>
          <p:cNvPr id="13" name="TextBox 12">
            <a:extLst>
              <a:ext uri="{FF2B5EF4-FFF2-40B4-BE49-F238E27FC236}">
                <a16:creationId xmlns:a16="http://schemas.microsoft.com/office/drawing/2014/main" id="{F203DC75-711B-6348-BCD2-CD20D49C5FB9}"/>
              </a:ext>
            </a:extLst>
          </p:cNvPr>
          <p:cNvSpPr txBox="1"/>
          <p:nvPr/>
        </p:nvSpPr>
        <p:spPr>
          <a:xfrm>
            <a:off x="1340579" y="3034970"/>
            <a:ext cx="5607625" cy="2308324"/>
          </a:xfrm>
          <a:prstGeom prst="rect">
            <a:avLst/>
          </a:prstGeom>
          <a:noFill/>
        </p:spPr>
        <p:txBody>
          <a:bodyPr wrap="none" rtlCol="0">
            <a:spAutoFit/>
          </a:bodyPr>
          <a:lstStyle/>
          <a:p>
            <a:pPr marL="285750" indent="-285750">
              <a:spcBef>
                <a:spcPts val="50"/>
              </a:spcBef>
              <a:buFont typeface="Courier New" panose="02070309020205020404" pitchFamily="49" charset="0"/>
              <a:buChar char="o"/>
            </a:pPr>
            <a:r>
              <a:rPr lang="en-US" dirty="0">
                <a:solidFill>
                  <a:schemeClr val="bg1"/>
                </a:solidFill>
                <a:latin typeface="Century Gothic" panose="020B0502020202020204" pitchFamily="34" charset="0"/>
              </a:rPr>
              <a:t>RNR Group Dynamics Course</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Breaking Free</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Understanding and Supporting Healthy grief</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Confidentiality</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Child Abuse &amp; Neglect Prevention / Reporting</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Loving Your Community</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Disciples are Made Not Born</a:t>
            </a:r>
          </a:p>
          <a:p>
            <a:pPr marL="285750" indent="-285750">
              <a:buFont typeface="Courier New" panose="02070309020205020404" pitchFamily="49" charset="0"/>
              <a:buChar char="o"/>
            </a:pPr>
            <a:r>
              <a:rPr lang="en-US" dirty="0">
                <a:solidFill>
                  <a:schemeClr val="bg1"/>
                </a:solidFill>
                <a:latin typeface="Century Gothic" panose="020B0502020202020204" pitchFamily="34" charset="0"/>
              </a:rPr>
              <a:t>7 - week group participation </a:t>
            </a:r>
          </a:p>
        </p:txBody>
      </p:sp>
      <p:sp>
        <p:nvSpPr>
          <p:cNvPr id="9" name="Rectangle 8">
            <a:extLst>
              <a:ext uri="{FF2B5EF4-FFF2-40B4-BE49-F238E27FC236}">
                <a16:creationId xmlns:a16="http://schemas.microsoft.com/office/drawing/2014/main" id="{14415100-D725-1042-808C-090B83E2F21A}"/>
              </a:ext>
            </a:extLst>
          </p:cNvPr>
          <p:cNvSpPr/>
          <p:nvPr/>
        </p:nvSpPr>
        <p:spPr>
          <a:xfrm rot="16200000">
            <a:off x="-785429" y="1404221"/>
            <a:ext cx="2787943"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TRAINING</a:t>
            </a:r>
          </a:p>
        </p:txBody>
      </p:sp>
      <p:pic>
        <p:nvPicPr>
          <p:cNvPr id="14" name="Picture 13" descr="Logo&#10;&#10;Description automatically generated">
            <a:extLst>
              <a:ext uri="{FF2B5EF4-FFF2-40B4-BE49-F238E27FC236}">
                <a16:creationId xmlns:a16="http://schemas.microsoft.com/office/drawing/2014/main" id="{82397DB7-8349-BC45-804E-9B39F3FB561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5" name="Picture 14" descr="A black and white logo&#10;&#10;Description automatically generated with low confidence">
            <a:extLst>
              <a:ext uri="{FF2B5EF4-FFF2-40B4-BE49-F238E27FC236}">
                <a16:creationId xmlns:a16="http://schemas.microsoft.com/office/drawing/2014/main" id="{C9DCE4ED-D852-5D45-BA07-7DD91796279D}"/>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6" name="Picture 15">
            <a:extLst>
              <a:ext uri="{FF2B5EF4-FFF2-40B4-BE49-F238E27FC236}">
                <a16:creationId xmlns:a16="http://schemas.microsoft.com/office/drawing/2014/main" id="{B18BEA95-F3A6-7B48-9143-35D3C1B31D73}"/>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626879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22076D-6089-C849-9F12-5F1059AA4157}"/>
              </a:ext>
            </a:extLst>
          </p:cNvPr>
          <p:cNvSpPr txBox="1"/>
          <p:nvPr/>
        </p:nvSpPr>
        <p:spPr>
          <a:xfrm>
            <a:off x="1340579" y="2266857"/>
            <a:ext cx="5905500" cy="3508653"/>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$100 Annually </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	OR </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$10 Monthly </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$20 initial first month set up fee </a:t>
            </a:r>
          </a:p>
          <a:p>
            <a:br>
              <a:rPr lang="en-US" dirty="0">
                <a:solidFill>
                  <a:schemeClr val="bg1"/>
                </a:solidFill>
                <a:latin typeface="Century Gothic" panose="020B0502020202020204" pitchFamily="34" charset="0"/>
              </a:rPr>
            </a:br>
            <a:r>
              <a:rPr lang="en-US" sz="1600" dirty="0">
                <a:solidFill>
                  <a:schemeClr val="bg1"/>
                </a:solidFill>
                <a:latin typeface="Century Gothic" panose="020B0502020202020204" pitchFamily="34" charset="0"/>
              </a:rPr>
              <a:t>Application and Background check $30 (nonrefundable)</a:t>
            </a:r>
          </a:p>
          <a:p>
            <a:r>
              <a:rPr lang="en-US" sz="1600" b="1" dirty="0">
                <a:solidFill>
                  <a:schemeClr val="bg1"/>
                </a:solidFill>
                <a:latin typeface="Century Gothic" panose="020B0502020202020204" pitchFamily="34" charset="0"/>
              </a:rPr>
              <a:t>Curriculum cost not included in subscription. </a:t>
            </a:r>
            <a:r>
              <a:rPr lang="en-US" sz="1600" dirty="0">
                <a:solidFill>
                  <a:schemeClr val="bg1"/>
                </a:solidFill>
                <a:latin typeface="Century Gothic" panose="020B0502020202020204" pitchFamily="34" charset="0"/>
              </a:rPr>
              <a:t>This is on avg. </a:t>
            </a:r>
            <a:r>
              <a:rPr lang="en-US" sz="1600" dirty="0" err="1">
                <a:solidFill>
                  <a:schemeClr val="bg1"/>
                </a:solidFill>
                <a:latin typeface="Century Gothic" panose="020B0502020202020204" pitchFamily="34" charset="0"/>
              </a:rPr>
              <a:t>apx</a:t>
            </a:r>
            <a:r>
              <a:rPr lang="en-US" sz="1600" dirty="0">
                <a:solidFill>
                  <a:schemeClr val="bg1"/>
                </a:solidFill>
                <a:latin typeface="Century Gothic" panose="020B0502020202020204" pitchFamily="34" charset="0"/>
              </a:rPr>
              <a:t> $100</a:t>
            </a:r>
            <a:r>
              <a:rPr lang="en-US" sz="1600" b="1" dirty="0">
                <a:solidFill>
                  <a:schemeClr val="bg1"/>
                </a:solidFill>
                <a:latin typeface="Century Gothic" panose="020B0502020202020204" pitchFamily="34" charset="0"/>
              </a:rPr>
              <a:t> </a:t>
            </a:r>
            <a:r>
              <a:rPr lang="en-US" sz="1600" dirty="0">
                <a:solidFill>
                  <a:schemeClr val="bg1"/>
                </a:solidFill>
                <a:latin typeface="Century Gothic" panose="020B0502020202020204" pitchFamily="34" charset="0"/>
              </a:rPr>
              <a:t>(you can create a library for training curriculum to be shared not copied).</a:t>
            </a:r>
            <a:endParaRPr lang="en-US" sz="1600" b="1" dirty="0">
              <a:solidFill>
                <a:schemeClr val="bg1"/>
              </a:solidFill>
              <a:latin typeface="Century Gothic" panose="020B0502020202020204" pitchFamily="34" charset="0"/>
            </a:endParaRPr>
          </a:p>
        </p:txBody>
      </p:sp>
      <p:sp>
        <p:nvSpPr>
          <p:cNvPr id="7" name="Rectangle 6">
            <a:extLst>
              <a:ext uri="{FF2B5EF4-FFF2-40B4-BE49-F238E27FC236}">
                <a16:creationId xmlns:a16="http://schemas.microsoft.com/office/drawing/2014/main" id="{156514A5-8107-F94F-ADE0-10C6A8109C2E}"/>
              </a:ext>
            </a:extLst>
          </p:cNvPr>
          <p:cNvSpPr/>
          <p:nvPr/>
        </p:nvSpPr>
        <p:spPr>
          <a:xfrm rot="16200000">
            <a:off x="-1383347" y="1882137"/>
            <a:ext cx="3983783"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SUBSCRIPTION</a:t>
            </a:r>
          </a:p>
        </p:txBody>
      </p:sp>
      <p:pic>
        <p:nvPicPr>
          <p:cNvPr id="9" name="Picture 8" descr="Logo&#10;&#10;Description automatically generated">
            <a:extLst>
              <a:ext uri="{FF2B5EF4-FFF2-40B4-BE49-F238E27FC236}">
                <a16:creationId xmlns:a16="http://schemas.microsoft.com/office/drawing/2014/main" id="{72AD0228-5236-AE41-9D13-4C02FC957C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B5F5D005-6894-104B-9BE9-DFF3CDCAC8F0}"/>
              </a:ext>
            </a:extLst>
          </p:cNvPr>
          <p:cNvPicPr>
            <a:picLocks noChangeAspect="1"/>
          </p:cNvPicPr>
          <p:nvPr/>
        </p:nvPicPr>
        <p:blipFill>
          <a:blip r:embed="rId4"/>
          <a:stretch>
            <a:fillRect/>
          </a:stretch>
        </p:blipFill>
        <p:spPr>
          <a:xfrm>
            <a:off x="1340579" y="822434"/>
            <a:ext cx="4755421" cy="875068"/>
          </a:xfrm>
          <a:prstGeom prst="rect">
            <a:avLst/>
          </a:prstGeom>
        </p:spPr>
      </p:pic>
      <p:pic>
        <p:nvPicPr>
          <p:cNvPr id="11" name="Picture 10">
            <a:extLst>
              <a:ext uri="{FF2B5EF4-FFF2-40B4-BE49-F238E27FC236}">
                <a16:creationId xmlns:a16="http://schemas.microsoft.com/office/drawing/2014/main" id="{36CA8187-C423-2E4E-ABDA-E17EB9C339F7}"/>
              </a:ext>
            </a:extLst>
          </p:cNvPr>
          <p:cNvPicPr>
            <a:picLocks noChangeAspect="1"/>
          </p:cNvPicPr>
          <p:nvPr/>
        </p:nvPicPr>
        <p:blipFill>
          <a:blip r:embed="rId5"/>
          <a:srcRect/>
          <a:stretch/>
        </p:blipFill>
        <p:spPr>
          <a:xfrm>
            <a:off x="7135586" y="-173252"/>
            <a:ext cx="5346644" cy="5346644"/>
          </a:xfrm>
          <a:prstGeom prst="rect">
            <a:avLst/>
          </a:prstGeom>
        </p:spPr>
      </p:pic>
    </p:spTree>
    <p:extLst>
      <p:ext uri="{BB962C8B-B14F-4D97-AF65-F5344CB8AC3E}">
        <p14:creationId xmlns:p14="http://schemas.microsoft.com/office/powerpoint/2010/main" val="341114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53EAE60E-1779-8249-BBA0-971F16AD2FD3}"/>
              </a:ext>
            </a:extLst>
          </p:cNvPr>
          <p:cNvSpPr txBox="1"/>
          <p:nvPr/>
        </p:nvSpPr>
        <p:spPr>
          <a:xfrm>
            <a:off x="4367665" y="2241151"/>
            <a:ext cx="3855543" cy="461665"/>
          </a:xfrm>
          <a:prstGeom prst="rect">
            <a:avLst/>
          </a:prstGeom>
          <a:noFill/>
        </p:spPr>
        <p:txBody>
          <a:bodyPr wrap="none" rtlCol="0">
            <a:spAutoFit/>
          </a:bodyPr>
          <a:lstStyle/>
          <a:p>
            <a:r>
              <a:rPr lang="en-US" sz="2400" b="1" dirty="0">
                <a:solidFill>
                  <a:srgbClr val="ED7D4D"/>
                </a:solidFill>
                <a:latin typeface="Century Gothic" panose="020B0502020202020204" pitchFamily="34" charset="0"/>
              </a:rPr>
              <a:t>SUBSCRIPTION INCLUDES:</a:t>
            </a:r>
          </a:p>
        </p:txBody>
      </p:sp>
      <p:sp>
        <p:nvSpPr>
          <p:cNvPr id="3" name="TextBox 2">
            <a:extLst>
              <a:ext uri="{FF2B5EF4-FFF2-40B4-BE49-F238E27FC236}">
                <a16:creationId xmlns:a16="http://schemas.microsoft.com/office/drawing/2014/main" id="{E98988F3-AC70-FE46-8617-9F29176E7303}"/>
              </a:ext>
            </a:extLst>
          </p:cNvPr>
          <p:cNvSpPr txBox="1"/>
          <p:nvPr/>
        </p:nvSpPr>
        <p:spPr>
          <a:xfrm>
            <a:off x="480382" y="3003419"/>
            <a:ext cx="11630107" cy="2862322"/>
          </a:xfrm>
          <a:prstGeom prst="rect">
            <a:avLst/>
          </a:prstGeom>
          <a:noFill/>
        </p:spPr>
        <p:txBody>
          <a:bodyPr wrap="none" rtlCol="0">
            <a:spAutoFit/>
          </a:bodyPr>
          <a:lstStyle/>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Certification Card </a:t>
            </a:r>
            <a:r>
              <a:rPr lang="en-US" dirty="0">
                <a:solidFill>
                  <a:schemeClr val="bg1"/>
                </a:solidFill>
                <a:latin typeface="Century Gothic" panose="020B0502020202020204" pitchFamily="34" charset="0"/>
              </a:rPr>
              <a:t>- Identifies you as an approved Ready Now facilitator/trainer</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Welcome packet </a:t>
            </a:r>
            <a:r>
              <a:rPr lang="en-US" dirty="0">
                <a:solidFill>
                  <a:schemeClr val="bg1"/>
                </a:solidFill>
                <a:latin typeface="Century Gothic" panose="020B0502020202020204" pitchFamily="34" charset="0"/>
              </a:rPr>
              <a:t>- Includes brochures, ATC resources, Support team contact information, etc...</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Annual training </a:t>
            </a:r>
            <a:r>
              <a:rPr lang="en-US" dirty="0">
                <a:solidFill>
                  <a:schemeClr val="bg1"/>
                </a:solidFill>
                <a:latin typeface="Century Gothic" panose="020B0502020202020204" pitchFamily="34" charset="0"/>
              </a:rPr>
              <a:t>-  Access to ongoing training, required annual training, and advanced training</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Advanced Training- </a:t>
            </a:r>
            <a:r>
              <a:rPr lang="en-US" dirty="0">
                <a:solidFill>
                  <a:schemeClr val="bg1"/>
                </a:solidFill>
                <a:latin typeface="Century Gothic" panose="020B0502020202020204" pitchFamily="34" charset="0"/>
              </a:rPr>
              <a:t>AACC courses offered at a discount</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Updated curriculum </a:t>
            </a:r>
            <a:r>
              <a:rPr lang="en-US" dirty="0">
                <a:solidFill>
                  <a:schemeClr val="bg1"/>
                </a:solidFill>
                <a:latin typeface="Century Gothic" panose="020B0502020202020204" pitchFamily="34" charset="0"/>
              </a:rPr>
              <a:t>-  We are regularly writing new curriculum which can be offered as new groups </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Discount</a:t>
            </a:r>
            <a:r>
              <a:rPr lang="en-US" i="1" dirty="0">
                <a:solidFill>
                  <a:schemeClr val="bg1"/>
                </a:solidFill>
                <a:latin typeface="Century Gothic" panose="020B0502020202020204" pitchFamily="34" charset="0"/>
              </a:rPr>
              <a:t> -  </a:t>
            </a:r>
            <a:r>
              <a:rPr lang="en-US" dirty="0">
                <a:solidFill>
                  <a:schemeClr val="bg1"/>
                </a:solidFill>
                <a:latin typeface="Century Gothic" panose="020B0502020202020204" pitchFamily="34" charset="0"/>
              </a:rPr>
              <a:t>You will receive a discount for select ATC curriculum</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Resources </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Referrals to hotlines, counseling services, and residential centers </a:t>
            </a:r>
          </a:p>
          <a:p>
            <a:pPr marL="285750" indent="-285750">
              <a:buFont typeface="Courier New" panose="02070309020205020404" pitchFamily="49" charset="0"/>
              <a:buChar char="o"/>
            </a:pPr>
            <a:r>
              <a:rPr lang="en-US" b="1" i="1" dirty="0">
                <a:solidFill>
                  <a:schemeClr val="bg1"/>
                </a:solidFill>
                <a:latin typeface="Century Gothic" panose="020B0502020202020204" pitchFamily="34" charset="0"/>
              </a:rPr>
              <a:t>Team Support  </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ongoing access to team and tech support</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RightNow Media – </a:t>
            </a:r>
            <a:r>
              <a:rPr lang="en-US" dirty="0">
                <a:solidFill>
                  <a:schemeClr val="bg1"/>
                </a:solidFill>
                <a:latin typeface="Century Gothic" panose="020B0502020202020204" pitchFamily="34" charset="0"/>
              </a:rPr>
              <a:t>Access to unlimited video-based curriculums</a:t>
            </a:r>
          </a:p>
          <a:p>
            <a:pPr marL="285750" indent="-285750">
              <a:buFont typeface="Courier New" panose="02070309020205020404" pitchFamily="49" charset="0"/>
              <a:buChar char="o"/>
            </a:pPr>
            <a:r>
              <a:rPr lang="en-US" b="1" dirty="0">
                <a:solidFill>
                  <a:schemeClr val="bg1"/>
                </a:solidFill>
                <a:latin typeface="Century Gothic" panose="020B0502020202020204" pitchFamily="34" charset="0"/>
              </a:rPr>
              <a:t>Bridge- </a:t>
            </a:r>
            <a:r>
              <a:rPr lang="en-US" dirty="0">
                <a:solidFill>
                  <a:schemeClr val="bg1"/>
                </a:solidFill>
                <a:latin typeface="Century Gothic" panose="020B0502020202020204" pitchFamily="34" charset="0"/>
              </a:rPr>
              <a:t>Access to the Ready Now Recovery Learning Management System</a:t>
            </a:r>
            <a:endParaRPr lang="en-US" dirty="0">
              <a:solidFill>
                <a:schemeClr val="bg1"/>
              </a:solidFill>
            </a:endParaRPr>
          </a:p>
        </p:txBody>
      </p:sp>
      <p:pic>
        <p:nvPicPr>
          <p:cNvPr id="7" name="Picture 6" descr="A black and white logo&#10;&#10;Description automatically generated with low confidence">
            <a:extLst>
              <a:ext uri="{FF2B5EF4-FFF2-40B4-BE49-F238E27FC236}">
                <a16:creationId xmlns:a16="http://schemas.microsoft.com/office/drawing/2014/main" id="{3B261791-8E76-FB4F-9BDD-A864770E64A4}"/>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8" name="Picture 7" descr="Logo&#10;&#10;Description automatically generated">
            <a:extLst>
              <a:ext uri="{FF2B5EF4-FFF2-40B4-BE49-F238E27FC236}">
                <a16:creationId xmlns:a16="http://schemas.microsoft.com/office/drawing/2014/main" id="{1E686345-0D46-3540-8B7C-93A4812C53F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3339220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AE6119F9-B043-0D49-A7EA-2C3D35E9603B}"/>
              </a:ext>
            </a:extLst>
          </p:cNvPr>
          <p:cNvSpPr txBox="1"/>
          <p:nvPr/>
        </p:nvSpPr>
        <p:spPr>
          <a:xfrm>
            <a:off x="4545022" y="2507432"/>
            <a:ext cx="3507692" cy="461665"/>
          </a:xfrm>
          <a:prstGeom prst="rect">
            <a:avLst/>
          </a:prstGeom>
          <a:noFill/>
        </p:spPr>
        <p:txBody>
          <a:bodyPr wrap="none" rtlCol="0">
            <a:spAutoFit/>
          </a:bodyPr>
          <a:lstStyle/>
          <a:p>
            <a:r>
              <a:rPr lang="en-US" sz="2400" b="1" dirty="0">
                <a:solidFill>
                  <a:srgbClr val="ED7D4D"/>
                </a:solidFill>
                <a:latin typeface="Century Gothic" panose="020B0502020202020204" pitchFamily="34" charset="0"/>
              </a:rPr>
              <a:t>ADVANCED TRAINING </a:t>
            </a:r>
          </a:p>
        </p:txBody>
      </p:sp>
      <p:sp>
        <p:nvSpPr>
          <p:cNvPr id="3" name="TextBox 2">
            <a:extLst>
              <a:ext uri="{FF2B5EF4-FFF2-40B4-BE49-F238E27FC236}">
                <a16:creationId xmlns:a16="http://schemas.microsoft.com/office/drawing/2014/main" id="{2B59AC7E-9A69-AC48-B95B-38FAD816F04F}"/>
              </a:ext>
            </a:extLst>
          </p:cNvPr>
          <p:cNvSpPr txBox="1"/>
          <p:nvPr/>
        </p:nvSpPr>
        <p:spPr>
          <a:xfrm>
            <a:off x="1383722" y="3314733"/>
            <a:ext cx="9830293" cy="1754326"/>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Mental Health Coach First Responder - </a:t>
            </a:r>
            <a:r>
              <a:rPr lang="en-US" dirty="0">
                <a:solidFill>
                  <a:schemeClr val="bg1"/>
                </a:solidFill>
                <a:latin typeface="Century Gothic" panose="020B0502020202020204" pitchFamily="34" charset="0"/>
              </a:rPr>
              <a:t>AACC Course</a:t>
            </a:r>
          </a:p>
          <a:p>
            <a:pPr algn="ctr"/>
            <a:r>
              <a:rPr lang="en-US" b="1" dirty="0">
                <a:solidFill>
                  <a:schemeClr val="bg1"/>
                </a:solidFill>
                <a:latin typeface="Century Gothic" panose="020B0502020202020204" pitchFamily="34" charset="0"/>
              </a:rPr>
              <a:t>Grief and Loss Coaching </a:t>
            </a:r>
            <a:r>
              <a:rPr lang="en-US" dirty="0">
                <a:solidFill>
                  <a:schemeClr val="bg1"/>
                </a:solidFill>
                <a:latin typeface="Century Gothic" panose="020B0502020202020204" pitchFamily="34" charset="0"/>
              </a:rPr>
              <a:t>– AACC Course</a:t>
            </a:r>
          </a:p>
          <a:p>
            <a:pPr algn="ctr"/>
            <a:r>
              <a:rPr lang="en-US" b="1" dirty="0">
                <a:solidFill>
                  <a:schemeClr val="bg1"/>
                </a:solidFill>
                <a:latin typeface="Century Gothic" panose="020B0502020202020204" pitchFamily="34" charset="0"/>
              </a:rPr>
              <a:t>Addictions and Recovery A&amp;R 2.0 </a:t>
            </a:r>
            <a:r>
              <a:rPr lang="en-US" dirty="0">
                <a:solidFill>
                  <a:schemeClr val="bg1"/>
                </a:solidFill>
                <a:latin typeface="Century Gothic" panose="020B0502020202020204" pitchFamily="34" charset="0"/>
              </a:rPr>
              <a:t>– AACC Course</a:t>
            </a:r>
          </a:p>
          <a:p>
            <a:pPr algn="ctr"/>
            <a:r>
              <a:rPr lang="en-US" b="1" dirty="0">
                <a:solidFill>
                  <a:schemeClr val="bg1"/>
                </a:solidFill>
                <a:latin typeface="Century Gothic" panose="020B0502020202020204" pitchFamily="34" charset="0"/>
              </a:rPr>
              <a:t>Leading Small Groups Basics and Advanced </a:t>
            </a:r>
            <a:r>
              <a:rPr lang="en-US" dirty="0">
                <a:solidFill>
                  <a:schemeClr val="bg1"/>
                </a:solidFill>
                <a:latin typeface="Century Gothic" panose="020B0502020202020204" pitchFamily="34" charset="0"/>
              </a:rPr>
              <a:t>– AACC Course</a:t>
            </a:r>
          </a:p>
          <a:p>
            <a:pPr algn="ctr"/>
            <a:r>
              <a:rPr lang="en-US" b="1" dirty="0">
                <a:solidFill>
                  <a:schemeClr val="bg1"/>
                </a:solidFill>
                <a:latin typeface="Century Gothic" panose="020B0502020202020204" pitchFamily="34" charset="0"/>
              </a:rPr>
              <a:t>Motivational Interviewing </a:t>
            </a:r>
            <a:r>
              <a:rPr lang="en-US" dirty="0">
                <a:solidFill>
                  <a:schemeClr val="bg1"/>
                </a:solidFill>
                <a:latin typeface="Century Gothic" panose="020B0502020202020204" pitchFamily="34" charset="0"/>
              </a:rPr>
              <a:t>-  Currently in development and will be an ATC training curriculum with Dr. </a:t>
            </a:r>
            <a:r>
              <a:rPr lang="en-US" dirty="0" err="1">
                <a:solidFill>
                  <a:schemeClr val="bg1"/>
                </a:solidFill>
                <a:latin typeface="Century Gothic" panose="020B0502020202020204" pitchFamily="34" charset="0"/>
              </a:rPr>
              <a:t>Pingleton</a:t>
            </a:r>
            <a:r>
              <a:rPr lang="en-US" dirty="0">
                <a:solidFill>
                  <a:schemeClr val="bg1"/>
                </a:solidFill>
                <a:latin typeface="Century Gothic" panose="020B0502020202020204" pitchFamily="34" charset="0"/>
              </a:rPr>
              <a:t> </a:t>
            </a:r>
          </a:p>
        </p:txBody>
      </p:sp>
      <p:sp>
        <p:nvSpPr>
          <p:cNvPr id="7" name="TextBox 6">
            <a:extLst>
              <a:ext uri="{FF2B5EF4-FFF2-40B4-BE49-F238E27FC236}">
                <a16:creationId xmlns:a16="http://schemas.microsoft.com/office/drawing/2014/main" id="{99AF26CC-AE15-EE45-A9F3-27ED37A26AF0}"/>
              </a:ext>
            </a:extLst>
          </p:cNvPr>
          <p:cNvSpPr txBox="1"/>
          <p:nvPr/>
        </p:nvSpPr>
        <p:spPr>
          <a:xfrm>
            <a:off x="507500" y="5860624"/>
            <a:ext cx="5059590" cy="646331"/>
          </a:xfrm>
          <a:prstGeom prst="rect">
            <a:avLst/>
          </a:prstGeom>
          <a:noFill/>
        </p:spPr>
        <p:txBody>
          <a:bodyPr wrap="none" rtlCol="0">
            <a:spAutoFit/>
          </a:bodyPr>
          <a:lstStyle/>
          <a:p>
            <a:r>
              <a:rPr lang="en-US" i="1" dirty="0">
                <a:solidFill>
                  <a:schemeClr val="bg1"/>
                </a:solidFill>
              </a:rPr>
              <a:t>AACC- American Association of Christian Counselors </a:t>
            </a:r>
          </a:p>
          <a:p>
            <a:r>
              <a:rPr lang="en-US" i="1" dirty="0">
                <a:solidFill>
                  <a:schemeClr val="bg1"/>
                </a:solidFill>
              </a:rPr>
              <a:t>Added fees for advanced courses</a:t>
            </a:r>
          </a:p>
        </p:txBody>
      </p:sp>
      <p:pic>
        <p:nvPicPr>
          <p:cNvPr id="8" name="Picture 7" descr="A black and white logo&#10;&#10;Description automatically generated with low confidence">
            <a:extLst>
              <a:ext uri="{FF2B5EF4-FFF2-40B4-BE49-F238E27FC236}">
                <a16:creationId xmlns:a16="http://schemas.microsoft.com/office/drawing/2014/main" id="{ED7B9489-F748-5847-BF21-F1AB24C4A242}"/>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9" name="Picture 8" descr="Logo&#10;&#10;Description automatically generated">
            <a:extLst>
              <a:ext uri="{FF2B5EF4-FFF2-40B4-BE49-F238E27FC236}">
                <a16:creationId xmlns:a16="http://schemas.microsoft.com/office/drawing/2014/main" id="{95DF2925-F7D5-B744-BCF5-05DACE49E88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276532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lack and white logo&#10;&#10;Description automatically generated with low confidence">
            <a:extLst>
              <a:ext uri="{FF2B5EF4-FFF2-40B4-BE49-F238E27FC236}">
                <a16:creationId xmlns:a16="http://schemas.microsoft.com/office/drawing/2014/main" id="{9AB0B18A-004E-9842-AA71-53836BB83267}"/>
              </a:ext>
            </a:extLst>
          </p:cNvPr>
          <p:cNvPicPr>
            <a:picLocks noChangeAspect="1"/>
          </p:cNvPicPr>
          <p:nvPr/>
        </p:nvPicPr>
        <p:blipFill>
          <a:blip r:embed="rId3"/>
          <a:stretch>
            <a:fillRect/>
          </a:stretch>
        </p:blipFill>
        <p:spPr>
          <a:xfrm>
            <a:off x="3718289" y="913874"/>
            <a:ext cx="4755421" cy="875068"/>
          </a:xfrm>
          <a:prstGeom prst="rect">
            <a:avLst/>
          </a:prstGeom>
        </p:spPr>
      </p:pic>
      <p:sp>
        <p:nvSpPr>
          <p:cNvPr id="2" name="Rectangle 1">
            <a:extLst>
              <a:ext uri="{FF2B5EF4-FFF2-40B4-BE49-F238E27FC236}">
                <a16:creationId xmlns:a16="http://schemas.microsoft.com/office/drawing/2014/main" id="{070DCFA9-A1E0-1846-9E25-0049FAF87BC4}"/>
              </a:ext>
            </a:extLst>
          </p:cNvPr>
          <p:cNvSpPr/>
          <p:nvPr/>
        </p:nvSpPr>
        <p:spPr>
          <a:xfrm>
            <a:off x="1339849" y="2702816"/>
            <a:ext cx="9512300" cy="2923877"/>
          </a:xfrm>
          <a:prstGeom prst="rect">
            <a:avLst/>
          </a:prstGeom>
        </p:spPr>
        <p:txBody>
          <a:bodyPr wrap="square">
            <a:spAutoFit/>
          </a:bodyPr>
          <a:lstStyle/>
          <a:p>
            <a:pPr algn="ctr"/>
            <a:r>
              <a:rPr lang="en-US" sz="2800" b="0" i="1" u="none" strike="noStrike" dirty="0">
                <a:solidFill>
                  <a:schemeClr val="bg1"/>
                </a:solidFill>
                <a:effectLst/>
                <a:latin typeface="Century Gothic" panose="020B0502020202020204" pitchFamily="34" charset="0"/>
              </a:rPr>
              <a:t>‘Come, because everything is </a:t>
            </a:r>
            <a:r>
              <a:rPr lang="en-US" sz="2800" b="1" i="1" u="none" strike="noStrike" dirty="0">
                <a:solidFill>
                  <a:srgbClr val="ED7D4D"/>
                </a:solidFill>
                <a:effectLst/>
                <a:latin typeface="Century Gothic" panose="020B0502020202020204" pitchFamily="34" charset="0"/>
              </a:rPr>
              <a:t>ready </a:t>
            </a:r>
            <a:r>
              <a:rPr lang="en-US" sz="2800" b="1" i="1" dirty="0">
                <a:solidFill>
                  <a:srgbClr val="ED7D4D"/>
                </a:solidFill>
                <a:latin typeface="Century Gothic" panose="020B0502020202020204" pitchFamily="34" charset="0"/>
              </a:rPr>
              <a:t>now</a:t>
            </a:r>
            <a:r>
              <a:rPr lang="en-US" sz="2800" i="1" dirty="0">
                <a:solidFill>
                  <a:schemeClr val="bg1"/>
                </a:solidFill>
                <a:latin typeface="Century Gothic" panose="020B0502020202020204" pitchFamily="34" charset="0"/>
              </a:rPr>
              <a:t>…‘Go out into the highways and along the hedges, and compel them to come in, so that my house may be filled.</a:t>
            </a:r>
          </a:p>
          <a:p>
            <a:pPr algn="ctr"/>
            <a:endParaRPr lang="en-US" sz="2800" i="1" dirty="0">
              <a:solidFill>
                <a:schemeClr val="bg1"/>
              </a:solidFill>
              <a:latin typeface="Century Gothic" panose="020B0502020202020204" pitchFamily="34" charset="0"/>
            </a:endParaRPr>
          </a:p>
          <a:p>
            <a:pPr algn="ctr"/>
            <a:r>
              <a:rPr lang="en-US" sz="1600" dirty="0">
                <a:solidFill>
                  <a:schemeClr val="bg1"/>
                </a:solidFill>
                <a:latin typeface="Century Gothic" panose="020B0502020202020204" pitchFamily="34" charset="0"/>
              </a:rPr>
              <a:t>Luke 14:17b,23 (AMP) </a:t>
            </a:r>
          </a:p>
          <a:p>
            <a:pPr algn="ctr"/>
            <a:endParaRPr lang="en-US" sz="2800" dirty="0">
              <a:solidFill>
                <a:schemeClr val="bg1"/>
              </a:solidFill>
              <a:latin typeface="Century Gothic" panose="020B0502020202020204" pitchFamily="34" charset="0"/>
            </a:endParaRPr>
          </a:p>
        </p:txBody>
      </p:sp>
      <p:pic>
        <p:nvPicPr>
          <p:cNvPr id="4" name="Picture 3" descr="Logo&#10;&#10;Description automatically generated">
            <a:extLst>
              <a:ext uri="{FF2B5EF4-FFF2-40B4-BE49-F238E27FC236}">
                <a16:creationId xmlns:a16="http://schemas.microsoft.com/office/drawing/2014/main" id="{D2C26D6F-EF26-474A-B488-EBCAD9564DB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162159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Subtitle 2">
            <a:extLst>
              <a:ext uri="{FF2B5EF4-FFF2-40B4-BE49-F238E27FC236}">
                <a16:creationId xmlns:a16="http://schemas.microsoft.com/office/drawing/2014/main" id="{FA66B3C9-7A64-8846-9B45-460B62868052}"/>
              </a:ext>
            </a:extLst>
          </p:cNvPr>
          <p:cNvSpPr txBox="1">
            <a:spLocks/>
          </p:cNvSpPr>
          <p:nvPr/>
        </p:nvSpPr>
        <p:spPr>
          <a:xfrm>
            <a:off x="3445328" y="2977601"/>
            <a:ext cx="5910943" cy="3002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latin typeface="Century Gothic" panose="020B0502020202020204" pitchFamily="34" charset="0"/>
              </a:rPr>
              <a:t>      </a:t>
            </a:r>
          </a:p>
          <a:p>
            <a:pPr marL="0" indent="0">
              <a:buNone/>
            </a:pPr>
            <a:r>
              <a:rPr lang="en-US" sz="4000" dirty="0" err="1">
                <a:solidFill>
                  <a:schemeClr val="bg1"/>
                </a:solidFill>
                <a:latin typeface="Century Gothic" panose="020B0502020202020204" pitchFamily="34" charset="0"/>
              </a:rPr>
              <a:t>readynow.org</a:t>
            </a:r>
            <a:endParaRPr lang="en-US" sz="4000" dirty="0">
              <a:solidFill>
                <a:schemeClr val="bg1"/>
              </a:solidFill>
              <a:latin typeface="Century Gothic" panose="020B0502020202020204" pitchFamily="34" charset="0"/>
            </a:endParaRPr>
          </a:p>
          <a:p>
            <a:pPr marL="0" indent="0">
              <a:buNone/>
            </a:pPr>
            <a:r>
              <a:rPr lang="en-US" sz="4000" dirty="0">
                <a:solidFill>
                  <a:schemeClr val="bg1"/>
                </a:solidFill>
                <a:latin typeface="Century Gothic" panose="020B0502020202020204" pitchFamily="34" charset="0"/>
              </a:rPr>
              <a:t>@</a:t>
            </a:r>
            <a:r>
              <a:rPr lang="en-US" sz="4000" dirty="0" err="1">
                <a:solidFill>
                  <a:schemeClr val="bg1"/>
                </a:solidFill>
                <a:latin typeface="Century Gothic" panose="020B0502020202020204" pitchFamily="34" charset="0"/>
              </a:rPr>
              <a:t>readynowrecovery</a:t>
            </a:r>
            <a:r>
              <a:rPr lang="en-US" sz="4000" dirty="0">
                <a:solidFill>
                  <a:schemeClr val="bg1"/>
                </a:solidFill>
                <a:latin typeface="Century Gothic" panose="020B0502020202020204" pitchFamily="34" charset="0"/>
              </a:rPr>
              <a:t> </a:t>
            </a:r>
          </a:p>
          <a:p>
            <a:pPr marL="0" indent="0">
              <a:buNone/>
            </a:pPr>
            <a:r>
              <a:rPr lang="en-US" sz="4000" dirty="0">
                <a:solidFill>
                  <a:schemeClr val="bg1"/>
                </a:solidFill>
                <a:latin typeface="Century Gothic" panose="020B0502020202020204" pitchFamily="34" charset="0"/>
              </a:rPr>
              <a:t>Ready Now Recovery</a:t>
            </a:r>
          </a:p>
        </p:txBody>
      </p:sp>
      <p:pic>
        <p:nvPicPr>
          <p:cNvPr id="9" name="Picture 8" descr="A black and white logo&#10;&#10;Description automatically generated with low confidence">
            <a:extLst>
              <a:ext uri="{FF2B5EF4-FFF2-40B4-BE49-F238E27FC236}">
                <a16:creationId xmlns:a16="http://schemas.microsoft.com/office/drawing/2014/main" id="{680D1931-232F-D14F-BCF0-4008F34DAE70}"/>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3" name="Picture 12" descr="Logo&#10;&#10;Description automatically generated">
            <a:extLst>
              <a:ext uri="{FF2B5EF4-FFF2-40B4-BE49-F238E27FC236}">
                <a16:creationId xmlns:a16="http://schemas.microsoft.com/office/drawing/2014/main" id="{8658AF8D-6499-984A-A33C-9BD1CB55F2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
        <p:nvSpPr>
          <p:cNvPr id="14" name="TextBox 13">
            <a:extLst>
              <a:ext uri="{FF2B5EF4-FFF2-40B4-BE49-F238E27FC236}">
                <a16:creationId xmlns:a16="http://schemas.microsoft.com/office/drawing/2014/main" id="{DD4AAC35-DB79-5744-9ECB-21FB13B972BD}"/>
              </a:ext>
            </a:extLst>
          </p:cNvPr>
          <p:cNvSpPr txBox="1"/>
          <p:nvPr/>
        </p:nvSpPr>
        <p:spPr>
          <a:xfrm>
            <a:off x="4479229" y="2410428"/>
            <a:ext cx="3156634" cy="584775"/>
          </a:xfrm>
          <a:prstGeom prst="rect">
            <a:avLst/>
          </a:prstGeom>
          <a:noFill/>
        </p:spPr>
        <p:txBody>
          <a:bodyPr wrap="none" rtlCol="0">
            <a:spAutoFit/>
          </a:bodyPr>
          <a:lstStyle/>
          <a:p>
            <a:pPr algn="ctr"/>
            <a:r>
              <a:rPr lang="en-US" sz="3200" b="1" dirty="0">
                <a:solidFill>
                  <a:srgbClr val="ED7D4D"/>
                </a:solidFill>
                <a:latin typeface="Century Gothic" panose="020B0502020202020204" pitchFamily="34" charset="0"/>
              </a:rPr>
              <a:t>FOLLOW US ON</a:t>
            </a:r>
          </a:p>
        </p:txBody>
      </p:sp>
      <p:pic>
        <p:nvPicPr>
          <p:cNvPr id="4" name="Picture 3" descr="Icon&#10;&#10;Description automatically generated">
            <a:extLst>
              <a:ext uri="{FF2B5EF4-FFF2-40B4-BE49-F238E27FC236}">
                <a16:creationId xmlns:a16="http://schemas.microsoft.com/office/drawing/2014/main" id="{0E423B8D-0D77-684B-A0AE-E07B8ABB45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51434" y="3258193"/>
            <a:ext cx="532639" cy="532639"/>
          </a:xfrm>
          <a:prstGeom prst="rect">
            <a:avLst/>
          </a:prstGeom>
        </p:spPr>
      </p:pic>
      <p:pic>
        <p:nvPicPr>
          <p:cNvPr id="15" name="Picture 14" descr="Icon&#10;&#10;Description automatically generated">
            <a:extLst>
              <a:ext uri="{FF2B5EF4-FFF2-40B4-BE49-F238E27FC236}">
                <a16:creationId xmlns:a16="http://schemas.microsoft.com/office/drawing/2014/main" id="{3D5CF6CC-9BA8-B148-8A5B-685FE67CD6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51434" y="3946369"/>
            <a:ext cx="532639" cy="532639"/>
          </a:xfrm>
          <a:prstGeom prst="rect">
            <a:avLst/>
          </a:prstGeom>
        </p:spPr>
      </p:pic>
      <p:pic>
        <p:nvPicPr>
          <p:cNvPr id="17" name="Picture 16" descr="Icon&#10;&#10;Description automatically generated">
            <a:extLst>
              <a:ext uri="{FF2B5EF4-FFF2-40B4-BE49-F238E27FC236}">
                <a16:creationId xmlns:a16="http://schemas.microsoft.com/office/drawing/2014/main" id="{BD92BFD7-DFBE-E949-ADDB-993BEB60776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51434" y="4651481"/>
            <a:ext cx="532639" cy="532639"/>
          </a:xfrm>
          <a:prstGeom prst="rect">
            <a:avLst/>
          </a:prstGeom>
        </p:spPr>
      </p:pic>
    </p:spTree>
    <p:extLst>
      <p:ext uri="{BB962C8B-B14F-4D97-AF65-F5344CB8AC3E}">
        <p14:creationId xmlns:p14="http://schemas.microsoft.com/office/powerpoint/2010/main" val="904110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087BD8FC-7E6D-EB4A-AD6B-D92E00D12E51}"/>
              </a:ext>
            </a:extLst>
          </p:cNvPr>
          <p:cNvPicPr>
            <a:picLocks noChangeAspect="1"/>
          </p:cNvPicPr>
          <p:nvPr/>
        </p:nvPicPr>
        <p:blipFill>
          <a:blip r:embed="rId3"/>
          <a:stretch>
            <a:fillRect/>
          </a:stretch>
        </p:blipFill>
        <p:spPr>
          <a:xfrm>
            <a:off x="2484734" y="1601253"/>
            <a:ext cx="7222532" cy="3375236"/>
          </a:xfrm>
          <a:prstGeom prst="rect">
            <a:avLst/>
          </a:prstGeom>
        </p:spPr>
      </p:pic>
      <p:pic>
        <p:nvPicPr>
          <p:cNvPr id="6" name="Picture 5" descr="Logo&#10;&#10;Description automatically generated">
            <a:extLst>
              <a:ext uri="{FF2B5EF4-FFF2-40B4-BE49-F238E27FC236}">
                <a16:creationId xmlns:a16="http://schemas.microsoft.com/office/drawing/2014/main" id="{4A7A7158-A205-9E4D-BF71-08EEC6E777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4" name="Picture 3" descr="Qr code&#10;&#10;Description automatically generated">
            <a:extLst>
              <a:ext uri="{FF2B5EF4-FFF2-40B4-BE49-F238E27FC236}">
                <a16:creationId xmlns:a16="http://schemas.microsoft.com/office/drawing/2014/main" id="{8C19ABCE-A2B1-0D9A-209E-84355C3B8897}"/>
              </a:ext>
            </a:extLst>
          </p:cNvPr>
          <p:cNvPicPr>
            <a:picLocks noChangeAspect="1"/>
          </p:cNvPicPr>
          <p:nvPr/>
        </p:nvPicPr>
        <p:blipFill>
          <a:blip r:embed="rId5"/>
          <a:stretch>
            <a:fillRect/>
          </a:stretch>
        </p:blipFill>
        <p:spPr>
          <a:xfrm>
            <a:off x="9048574" y="371662"/>
            <a:ext cx="2459182" cy="2459182"/>
          </a:xfrm>
          <a:prstGeom prst="rect">
            <a:avLst/>
          </a:prstGeom>
        </p:spPr>
      </p:pic>
    </p:spTree>
    <p:extLst>
      <p:ext uri="{BB962C8B-B14F-4D97-AF65-F5344CB8AC3E}">
        <p14:creationId xmlns:p14="http://schemas.microsoft.com/office/powerpoint/2010/main" val="407445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366F529D-ECE2-1B44-AC57-AEBEA082D0CA}"/>
              </a:ext>
            </a:extLst>
          </p:cNvPr>
          <p:cNvPicPr>
            <a:picLocks noChangeAspect="1"/>
          </p:cNvPicPr>
          <p:nvPr/>
        </p:nvPicPr>
        <p:blipFill>
          <a:blip r:embed="rId3" cstate="hqprint">
            <a:alphaModFix amt="20000"/>
            <a:extLst>
              <a:ext uri="{28A0092B-C50C-407E-A947-70E740481C1C}">
                <a14:useLocalDpi xmlns:a14="http://schemas.microsoft.com/office/drawing/2010/main"/>
              </a:ext>
            </a:extLst>
          </a:blip>
          <a:stretch>
            <a:fillRect/>
          </a:stretch>
        </p:blipFill>
        <p:spPr>
          <a:xfrm>
            <a:off x="1525" y="3390"/>
            <a:ext cx="12190475" cy="685461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782AE20F-1A18-7846-8C9C-D7499FA4363C}"/>
              </a:ext>
            </a:extLst>
          </p:cNvPr>
          <p:cNvSpPr/>
          <p:nvPr/>
        </p:nvSpPr>
        <p:spPr>
          <a:xfrm>
            <a:off x="1321856" y="2699426"/>
            <a:ext cx="9548285" cy="2185214"/>
          </a:xfrm>
          <a:prstGeom prst="rect">
            <a:avLst/>
          </a:prstGeom>
        </p:spPr>
        <p:txBody>
          <a:bodyPr wrap="square">
            <a:spAutoFit/>
          </a:bodyPr>
          <a:lstStyle/>
          <a:p>
            <a:pPr algn="ctr"/>
            <a:r>
              <a:rPr lang="en-US" sz="3600" b="1" dirty="0">
                <a:solidFill>
                  <a:srgbClr val="ED7D4D"/>
                </a:solidFill>
                <a:latin typeface="Century Gothic" panose="020B0502020202020204" pitchFamily="34" charset="0"/>
              </a:rPr>
              <a:t>PURPOSE STATEMENT</a:t>
            </a:r>
          </a:p>
          <a:p>
            <a:pPr algn="ctr"/>
            <a:endParaRPr lang="en-US" sz="3600" b="1" i="1" dirty="0">
              <a:solidFill>
                <a:schemeClr val="bg1"/>
              </a:solidFill>
              <a:latin typeface="Century Gothic" panose="020B0502020202020204" pitchFamily="34" charset="0"/>
            </a:endParaRPr>
          </a:p>
          <a:p>
            <a:pPr algn="ctr"/>
            <a:r>
              <a:rPr lang="en-US" sz="2800" dirty="0">
                <a:solidFill>
                  <a:schemeClr val="bg1"/>
                </a:solidFill>
                <a:latin typeface="Century Gothic" panose="020B0502020202020204" pitchFamily="34" charset="0"/>
              </a:rPr>
              <a:t>Every person engaged, every community equipped, to facilitate transformation through Jesus Christ.</a:t>
            </a:r>
            <a:r>
              <a:rPr lang="en-US" sz="3600" i="1" dirty="0">
                <a:solidFill>
                  <a:schemeClr val="bg1"/>
                </a:solidFill>
                <a:latin typeface="Century Gothic" panose="020B0502020202020204" pitchFamily="34" charset="0"/>
              </a:rPr>
              <a:t> </a:t>
            </a:r>
            <a:r>
              <a:rPr lang="en-US" sz="2800" i="1" dirty="0">
                <a:solidFill>
                  <a:schemeClr val="bg1"/>
                </a:solidFill>
                <a:latin typeface="Century Gothic" panose="020B0502020202020204" pitchFamily="34" charset="0"/>
              </a:rPr>
              <a:t> </a:t>
            </a:r>
          </a:p>
        </p:txBody>
      </p:sp>
      <p:pic>
        <p:nvPicPr>
          <p:cNvPr id="8" name="Picture 7" descr="A black and white logo&#10;&#10;Description automatically generated with low confidence">
            <a:extLst>
              <a:ext uri="{FF2B5EF4-FFF2-40B4-BE49-F238E27FC236}">
                <a16:creationId xmlns:a16="http://schemas.microsoft.com/office/drawing/2014/main" id="{8EF9D121-C2C2-824F-A9E1-CEBBB6330300}"/>
              </a:ext>
            </a:extLst>
          </p:cNvPr>
          <p:cNvPicPr>
            <a:picLocks noChangeAspect="1"/>
          </p:cNvPicPr>
          <p:nvPr/>
        </p:nvPicPr>
        <p:blipFill>
          <a:blip r:embed="rId4"/>
          <a:stretch>
            <a:fillRect/>
          </a:stretch>
        </p:blipFill>
        <p:spPr>
          <a:xfrm>
            <a:off x="3718289" y="913874"/>
            <a:ext cx="4755421" cy="875068"/>
          </a:xfrm>
          <a:prstGeom prst="rect">
            <a:avLst/>
          </a:prstGeom>
        </p:spPr>
      </p:pic>
      <p:pic>
        <p:nvPicPr>
          <p:cNvPr id="9" name="Picture 8" descr="Logo&#10;&#10;Description automatically generated">
            <a:extLst>
              <a:ext uri="{FF2B5EF4-FFF2-40B4-BE49-F238E27FC236}">
                <a16:creationId xmlns:a16="http://schemas.microsoft.com/office/drawing/2014/main" id="{4940EAE5-CBEC-4143-A10F-7D9D541D42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3819201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04FC39B4-F2D1-A146-8336-CF5588F32423}"/>
              </a:ext>
            </a:extLst>
          </p:cNvPr>
          <p:cNvPicPr>
            <a:picLocks noChangeAspect="1"/>
          </p:cNvPicPr>
          <p:nvPr/>
        </p:nvPicPr>
        <p:blipFill>
          <a:blip r:embed="rId3" cstate="hqprint">
            <a:alphaModFix amt="20000"/>
            <a:extLst>
              <a:ext uri="{28A0092B-C50C-407E-A947-70E740481C1C}">
                <a14:useLocalDpi xmlns:a14="http://schemas.microsoft.com/office/drawing/2010/main"/>
              </a:ext>
            </a:extLst>
          </a:blip>
          <a:stretch>
            <a:fillRect/>
          </a:stretch>
        </p:blipFill>
        <p:spPr>
          <a:xfrm>
            <a:off x="-753" y="3390"/>
            <a:ext cx="12190475" cy="6854610"/>
          </a:xfrm>
          <a:prstGeom prst="rect">
            <a:avLst/>
          </a:prstGeom>
        </p:spPr>
      </p:pic>
      <p:sp>
        <p:nvSpPr>
          <p:cNvPr id="2" name="Rectangle 1">
            <a:extLst>
              <a:ext uri="{FF2B5EF4-FFF2-40B4-BE49-F238E27FC236}">
                <a16:creationId xmlns:a16="http://schemas.microsoft.com/office/drawing/2014/main" id="{853A1A11-FE3C-9D4A-9E7E-89232F58FF1B}"/>
              </a:ext>
            </a:extLst>
          </p:cNvPr>
          <p:cNvSpPr/>
          <p:nvPr/>
        </p:nvSpPr>
        <p:spPr>
          <a:xfrm>
            <a:off x="3592285" y="2602755"/>
            <a:ext cx="5007425" cy="646331"/>
          </a:xfrm>
          <a:prstGeom prst="rect">
            <a:avLst/>
          </a:prstGeom>
        </p:spPr>
        <p:txBody>
          <a:bodyPr wrap="square">
            <a:spAutoFit/>
          </a:bodyPr>
          <a:lstStyle/>
          <a:p>
            <a:pPr algn="ctr"/>
            <a:r>
              <a:rPr lang="en-US" sz="3600" b="1" dirty="0">
                <a:solidFill>
                  <a:srgbClr val="ED7D4D"/>
                </a:solidFill>
                <a:effectLst/>
                <a:latin typeface="Century Gothic" panose="020B0502020202020204" pitchFamily="34" charset="0"/>
              </a:rPr>
              <a:t>VISION STATEMENT</a:t>
            </a:r>
            <a:endParaRPr lang="en-US" sz="3600" dirty="0">
              <a:solidFill>
                <a:srgbClr val="ED7D4D"/>
              </a:solidFill>
              <a:effectLst/>
              <a:latin typeface="Century Gothic" panose="020B0502020202020204" pitchFamily="34" charset="0"/>
            </a:endParaRPr>
          </a:p>
        </p:txBody>
      </p:sp>
      <p:sp>
        <p:nvSpPr>
          <p:cNvPr id="3" name="Rectangle 2">
            <a:extLst>
              <a:ext uri="{FF2B5EF4-FFF2-40B4-BE49-F238E27FC236}">
                <a16:creationId xmlns:a16="http://schemas.microsoft.com/office/drawing/2014/main" id="{E0E1E1E8-4E4E-404F-B159-2901083CB8EA}"/>
              </a:ext>
            </a:extLst>
          </p:cNvPr>
          <p:cNvSpPr/>
          <p:nvPr/>
        </p:nvSpPr>
        <p:spPr>
          <a:xfrm>
            <a:off x="1318116" y="3610139"/>
            <a:ext cx="9555768" cy="954107"/>
          </a:xfrm>
          <a:prstGeom prst="rect">
            <a:avLst/>
          </a:prstGeom>
        </p:spPr>
        <p:txBody>
          <a:bodyPr wrap="square">
            <a:spAutoFit/>
          </a:bodyPr>
          <a:lstStyle/>
          <a:p>
            <a:pPr algn="ctr"/>
            <a:r>
              <a:rPr lang="en-US" sz="2800" dirty="0">
                <a:solidFill>
                  <a:schemeClr val="bg1"/>
                </a:solidFill>
                <a:latin typeface="Century Gothic" panose="020B0502020202020204" pitchFamily="34" charset="0"/>
              </a:rPr>
              <a:t>Every person impacted by life controlling issues will have access to recovery through Jesus Christ.</a:t>
            </a:r>
            <a:endParaRPr lang="en-US" dirty="0">
              <a:solidFill>
                <a:schemeClr val="bg1"/>
              </a:solidFill>
              <a:latin typeface="Century Gothic" panose="020B0502020202020204" pitchFamily="34" charset="0"/>
            </a:endParaRPr>
          </a:p>
        </p:txBody>
      </p:sp>
      <p:pic>
        <p:nvPicPr>
          <p:cNvPr id="8" name="Picture 7" descr="A black and white logo&#10;&#10;Description automatically generated with low confidence">
            <a:extLst>
              <a:ext uri="{FF2B5EF4-FFF2-40B4-BE49-F238E27FC236}">
                <a16:creationId xmlns:a16="http://schemas.microsoft.com/office/drawing/2014/main" id="{17D6EF5C-7305-3143-BE18-67757F765FB6}"/>
              </a:ext>
            </a:extLst>
          </p:cNvPr>
          <p:cNvPicPr>
            <a:picLocks noChangeAspect="1"/>
          </p:cNvPicPr>
          <p:nvPr/>
        </p:nvPicPr>
        <p:blipFill>
          <a:blip r:embed="rId4"/>
          <a:stretch>
            <a:fillRect/>
          </a:stretch>
        </p:blipFill>
        <p:spPr>
          <a:xfrm>
            <a:off x="3718289" y="913874"/>
            <a:ext cx="4755421" cy="875068"/>
          </a:xfrm>
          <a:prstGeom prst="rect">
            <a:avLst/>
          </a:prstGeom>
        </p:spPr>
      </p:pic>
      <p:pic>
        <p:nvPicPr>
          <p:cNvPr id="9" name="Picture 8" descr="Logo&#10;&#10;Description automatically generated">
            <a:extLst>
              <a:ext uri="{FF2B5EF4-FFF2-40B4-BE49-F238E27FC236}">
                <a16:creationId xmlns:a16="http://schemas.microsoft.com/office/drawing/2014/main" id="{29F2F32B-96F0-D643-856F-BF416892D3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879097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853A1A11-FE3C-9D4A-9E7E-89232F58FF1B}"/>
              </a:ext>
            </a:extLst>
          </p:cNvPr>
          <p:cNvSpPr/>
          <p:nvPr/>
        </p:nvSpPr>
        <p:spPr>
          <a:xfrm>
            <a:off x="3630385" y="2782669"/>
            <a:ext cx="4931228" cy="646331"/>
          </a:xfrm>
          <a:prstGeom prst="rect">
            <a:avLst/>
          </a:prstGeom>
        </p:spPr>
        <p:txBody>
          <a:bodyPr wrap="square">
            <a:spAutoFit/>
          </a:bodyPr>
          <a:lstStyle/>
          <a:p>
            <a:pPr algn="ctr"/>
            <a:r>
              <a:rPr lang="en-US" sz="3600" b="1" dirty="0">
                <a:solidFill>
                  <a:srgbClr val="ED7D4D"/>
                </a:solidFill>
                <a:effectLst/>
                <a:latin typeface="Century Gothic" panose="020B0502020202020204" pitchFamily="34" charset="0"/>
              </a:rPr>
              <a:t>WHY READY NOW?</a:t>
            </a:r>
            <a:endParaRPr lang="en-US" sz="3600" dirty="0">
              <a:solidFill>
                <a:srgbClr val="ED7D4D"/>
              </a:solidFill>
              <a:effectLst/>
              <a:latin typeface="Century Gothic" panose="020B0502020202020204" pitchFamily="34" charset="0"/>
            </a:endParaRPr>
          </a:p>
        </p:txBody>
      </p:sp>
      <p:sp>
        <p:nvSpPr>
          <p:cNvPr id="3" name="Rectangle 2">
            <a:extLst>
              <a:ext uri="{FF2B5EF4-FFF2-40B4-BE49-F238E27FC236}">
                <a16:creationId xmlns:a16="http://schemas.microsoft.com/office/drawing/2014/main" id="{E0E1E1E8-4E4E-404F-B159-2901083CB8EA}"/>
              </a:ext>
            </a:extLst>
          </p:cNvPr>
          <p:cNvSpPr/>
          <p:nvPr/>
        </p:nvSpPr>
        <p:spPr>
          <a:xfrm>
            <a:off x="1318116" y="3684064"/>
            <a:ext cx="9555768" cy="1384995"/>
          </a:xfrm>
          <a:prstGeom prst="rect">
            <a:avLst/>
          </a:prstGeom>
        </p:spPr>
        <p:txBody>
          <a:bodyPr wrap="square">
            <a:spAutoFit/>
          </a:bodyPr>
          <a:lstStyle/>
          <a:p>
            <a:pPr algn="ctr"/>
            <a:r>
              <a:rPr lang="en-US" sz="2800" dirty="0">
                <a:solidFill>
                  <a:schemeClr val="bg1"/>
                </a:solidFill>
                <a:latin typeface="Century Gothic" panose="020B0502020202020204" pitchFamily="34" charset="0"/>
              </a:rPr>
              <a:t>Accountability</a:t>
            </a:r>
          </a:p>
          <a:p>
            <a:pPr algn="ctr"/>
            <a:r>
              <a:rPr lang="en-US" sz="2800" dirty="0">
                <a:solidFill>
                  <a:schemeClr val="bg1"/>
                </a:solidFill>
                <a:latin typeface="Century Gothic" panose="020B0502020202020204" pitchFamily="34" charset="0"/>
              </a:rPr>
              <a:t>Innovation</a:t>
            </a:r>
          </a:p>
          <a:p>
            <a:pPr algn="ctr"/>
            <a:r>
              <a:rPr lang="en-US" sz="2800" dirty="0">
                <a:solidFill>
                  <a:schemeClr val="bg1"/>
                </a:solidFill>
                <a:latin typeface="Century Gothic" panose="020B0502020202020204" pitchFamily="34" charset="0"/>
              </a:rPr>
              <a:t>Outreach</a:t>
            </a:r>
            <a:endParaRPr lang="en-US" dirty="0">
              <a:solidFill>
                <a:schemeClr val="bg1"/>
              </a:solidFill>
              <a:latin typeface="Century Gothic" panose="020B0502020202020204" pitchFamily="34" charset="0"/>
            </a:endParaRPr>
          </a:p>
        </p:txBody>
      </p:sp>
      <p:pic>
        <p:nvPicPr>
          <p:cNvPr id="7" name="Picture 6" descr="A black and white logo&#10;&#10;Description automatically generated with low confidence">
            <a:extLst>
              <a:ext uri="{FF2B5EF4-FFF2-40B4-BE49-F238E27FC236}">
                <a16:creationId xmlns:a16="http://schemas.microsoft.com/office/drawing/2014/main" id="{331733E6-9AA9-7C4D-96AC-7383DBA9346E}"/>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8" name="Picture 7" descr="Logo&#10;&#10;Description automatically generated">
            <a:extLst>
              <a:ext uri="{FF2B5EF4-FFF2-40B4-BE49-F238E27FC236}">
                <a16:creationId xmlns:a16="http://schemas.microsoft.com/office/drawing/2014/main" id="{96D49968-A219-A642-8B9F-D3154523B0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97766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EFF893B-41E8-5A46-95C2-DF8D31B2C042}"/>
              </a:ext>
            </a:extLst>
          </p:cNvPr>
          <p:cNvSpPr txBox="1"/>
          <p:nvPr/>
        </p:nvSpPr>
        <p:spPr>
          <a:xfrm>
            <a:off x="3146235" y="1916520"/>
            <a:ext cx="5686172" cy="769441"/>
          </a:xfrm>
          <a:prstGeom prst="rect">
            <a:avLst/>
          </a:prstGeom>
          <a:noFill/>
        </p:spPr>
        <p:txBody>
          <a:bodyPr wrap="none" rtlCol="0">
            <a:spAutoFit/>
          </a:bodyPr>
          <a:lstStyle/>
          <a:p>
            <a:r>
              <a:rPr lang="en-US" sz="4400" b="1" dirty="0">
                <a:solidFill>
                  <a:srgbClr val="ED7D4D"/>
                </a:solidFill>
                <a:latin typeface="Century Gothic" panose="020B0502020202020204" pitchFamily="34" charset="0"/>
              </a:rPr>
              <a:t>THE 90/40 SITUATION</a:t>
            </a:r>
          </a:p>
        </p:txBody>
      </p:sp>
      <p:sp>
        <p:nvSpPr>
          <p:cNvPr id="11" name="Rectangle 10">
            <a:extLst>
              <a:ext uri="{FF2B5EF4-FFF2-40B4-BE49-F238E27FC236}">
                <a16:creationId xmlns:a16="http://schemas.microsoft.com/office/drawing/2014/main" id="{B366832E-2010-D34D-AED9-90AC274EE202}"/>
              </a:ext>
            </a:extLst>
          </p:cNvPr>
          <p:cNvSpPr/>
          <p:nvPr/>
        </p:nvSpPr>
        <p:spPr>
          <a:xfrm>
            <a:off x="2176720" y="5491149"/>
            <a:ext cx="7402585" cy="1015663"/>
          </a:xfrm>
          <a:prstGeom prst="rect">
            <a:avLst/>
          </a:prstGeom>
        </p:spPr>
        <p:txBody>
          <a:bodyPr wrap="square">
            <a:spAutoFit/>
          </a:bodyPr>
          <a:lstStyle/>
          <a:p>
            <a:pPr algn="ctr"/>
            <a:r>
              <a:rPr lang="en-US" sz="2000" dirty="0">
                <a:solidFill>
                  <a:srgbClr val="FFFFFF"/>
                </a:solidFill>
                <a:latin typeface="Century Gothic" panose="020B0502020202020204" pitchFamily="34" charset="0"/>
              </a:rPr>
              <a:t>In the U.S. o</a:t>
            </a:r>
            <a:r>
              <a:rPr lang="en-US" sz="2000" dirty="0">
                <a:solidFill>
                  <a:srgbClr val="FFFFFF"/>
                </a:solidFill>
                <a:effectLst/>
                <a:latin typeface="Century Gothic" panose="020B0502020202020204" pitchFamily="34" charset="0"/>
              </a:rPr>
              <a:t>ver 46 million people reported they struggled with addiction and/or other life-controlling issues.</a:t>
            </a:r>
          </a:p>
          <a:p>
            <a:endParaRPr lang="en-US" sz="2000" dirty="0">
              <a:solidFill>
                <a:srgbClr val="FFFFFF"/>
              </a:solidFill>
              <a:effectLst/>
              <a:latin typeface="Century Gothic" panose="020B0502020202020204" pitchFamily="34" charset="0"/>
            </a:endParaRPr>
          </a:p>
        </p:txBody>
      </p:sp>
      <p:pic>
        <p:nvPicPr>
          <p:cNvPr id="7" name="Picture 6" descr="Chart&#10;&#10;Description automatically generated">
            <a:extLst>
              <a:ext uri="{FF2B5EF4-FFF2-40B4-BE49-F238E27FC236}">
                <a16:creationId xmlns:a16="http://schemas.microsoft.com/office/drawing/2014/main" id="{26FC9F4B-CA7F-8D47-8A4A-81C1E1CE3C9F}"/>
              </a:ext>
            </a:extLst>
          </p:cNvPr>
          <p:cNvPicPr>
            <a:picLocks noChangeAspect="1"/>
          </p:cNvPicPr>
          <p:nvPr/>
        </p:nvPicPr>
        <p:blipFill>
          <a:blip r:embed="rId3"/>
          <a:stretch>
            <a:fillRect/>
          </a:stretch>
        </p:blipFill>
        <p:spPr>
          <a:xfrm>
            <a:off x="3291516" y="2926238"/>
            <a:ext cx="2385039" cy="2245256"/>
          </a:xfrm>
          <a:prstGeom prst="rect">
            <a:avLst/>
          </a:prstGeom>
        </p:spPr>
      </p:pic>
      <p:pic>
        <p:nvPicPr>
          <p:cNvPr id="8" name="Picture 7" descr="Chart&#10;&#10;Description automatically generated">
            <a:extLst>
              <a:ext uri="{FF2B5EF4-FFF2-40B4-BE49-F238E27FC236}">
                <a16:creationId xmlns:a16="http://schemas.microsoft.com/office/drawing/2014/main" id="{5BC1C37E-52BD-C740-BCC0-B55C61370771}"/>
              </a:ext>
            </a:extLst>
          </p:cNvPr>
          <p:cNvPicPr>
            <a:picLocks noChangeAspect="1"/>
          </p:cNvPicPr>
          <p:nvPr/>
        </p:nvPicPr>
        <p:blipFill>
          <a:blip r:embed="rId4"/>
          <a:stretch>
            <a:fillRect/>
          </a:stretch>
        </p:blipFill>
        <p:spPr>
          <a:xfrm>
            <a:off x="5737303" y="2926237"/>
            <a:ext cx="2736407" cy="2245257"/>
          </a:xfrm>
          <a:prstGeom prst="rect">
            <a:avLst/>
          </a:prstGeom>
        </p:spPr>
      </p:pic>
      <p:pic>
        <p:nvPicPr>
          <p:cNvPr id="12" name="Picture 11" descr="A black and white logo&#10;&#10;Description automatically generated with low confidence">
            <a:extLst>
              <a:ext uri="{FF2B5EF4-FFF2-40B4-BE49-F238E27FC236}">
                <a16:creationId xmlns:a16="http://schemas.microsoft.com/office/drawing/2014/main" id="{F366F549-B610-5447-A955-E33111397131}"/>
              </a:ext>
            </a:extLst>
          </p:cNvPr>
          <p:cNvPicPr>
            <a:picLocks noChangeAspect="1"/>
          </p:cNvPicPr>
          <p:nvPr/>
        </p:nvPicPr>
        <p:blipFill>
          <a:blip r:embed="rId5"/>
          <a:stretch>
            <a:fillRect/>
          </a:stretch>
        </p:blipFill>
        <p:spPr>
          <a:xfrm>
            <a:off x="3718289" y="913874"/>
            <a:ext cx="4755421" cy="875068"/>
          </a:xfrm>
          <a:prstGeom prst="rect">
            <a:avLst/>
          </a:prstGeom>
        </p:spPr>
      </p:pic>
      <p:pic>
        <p:nvPicPr>
          <p:cNvPr id="13" name="Picture 12" descr="Logo&#10;&#10;Description automatically generated">
            <a:extLst>
              <a:ext uri="{FF2B5EF4-FFF2-40B4-BE49-F238E27FC236}">
                <a16:creationId xmlns:a16="http://schemas.microsoft.com/office/drawing/2014/main" id="{66E616EB-DBC8-9D45-9D6B-06CB00B703B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3464298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CD5D44F-DA13-CD44-A42F-DCBFC2DAAFB7}"/>
              </a:ext>
            </a:extLst>
          </p:cNvPr>
          <p:cNvSpPr txBox="1"/>
          <p:nvPr/>
        </p:nvSpPr>
        <p:spPr>
          <a:xfrm>
            <a:off x="6220964" y="5453449"/>
            <a:ext cx="3122987" cy="359513"/>
          </a:xfrm>
          <a:prstGeom prst="rect">
            <a:avLst/>
          </a:prstGeom>
        </p:spPr>
        <p:txBody>
          <a:bodyPr vert="horz" lIns="91440" tIns="45720" rIns="91440" bIns="45720" rtlCol="0" anchor="ctr">
            <a:noAutofit/>
          </a:bodyPr>
          <a:lstStyle/>
          <a:p>
            <a:pPr>
              <a:lnSpc>
                <a:spcPct val="90000"/>
              </a:lnSpc>
              <a:spcAft>
                <a:spcPts val="600"/>
              </a:spcAft>
            </a:pPr>
            <a:r>
              <a:rPr lang="en-US" sz="1200" i="1" dirty="0">
                <a:solidFill>
                  <a:schemeClr val="bg1"/>
                </a:solidFill>
              </a:rPr>
              <a:t>According to the latest data from SAMHSA</a:t>
            </a:r>
          </a:p>
        </p:txBody>
      </p:sp>
      <p:sp>
        <p:nvSpPr>
          <p:cNvPr id="4" name="TextBox 3">
            <a:extLst>
              <a:ext uri="{FF2B5EF4-FFF2-40B4-BE49-F238E27FC236}">
                <a16:creationId xmlns:a16="http://schemas.microsoft.com/office/drawing/2014/main" id="{7CA64B30-EAC1-7F41-ABDE-E367A4C4FC06}"/>
              </a:ext>
            </a:extLst>
          </p:cNvPr>
          <p:cNvSpPr txBox="1"/>
          <p:nvPr/>
        </p:nvSpPr>
        <p:spPr>
          <a:xfrm>
            <a:off x="6220964" y="2307534"/>
            <a:ext cx="5144715" cy="2923877"/>
          </a:xfrm>
          <a:prstGeom prst="rect">
            <a:avLst/>
          </a:prstGeom>
          <a:noFill/>
        </p:spPr>
        <p:txBody>
          <a:bodyPr wrap="square" rtlCol="0">
            <a:spAutoFit/>
          </a:bodyPr>
          <a:lstStyle/>
          <a:p>
            <a:r>
              <a:rPr lang="en-US" sz="2000" dirty="0">
                <a:solidFill>
                  <a:schemeClr val="bg1"/>
                </a:solidFill>
                <a:latin typeface="Century Gothic"/>
              </a:rPr>
              <a:t>In Dec. 2022, SAMHSA announced that </a:t>
            </a:r>
            <a:r>
              <a:rPr lang="en-US" sz="2000" u="sng" dirty="0">
                <a:solidFill>
                  <a:schemeClr val="bg1"/>
                </a:solidFill>
                <a:latin typeface="Century Gothic"/>
              </a:rPr>
              <a:t>46.3 million</a:t>
            </a:r>
            <a:r>
              <a:rPr lang="en-US" sz="2000" dirty="0">
                <a:solidFill>
                  <a:schemeClr val="bg1"/>
                </a:solidFill>
                <a:latin typeface="Century Gothic"/>
              </a:rPr>
              <a:t> people in the US struggling with diagnosed addictions (up from </a:t>
            </a:r>
            <a:r>
              <a:rPr lang="en-US" sz="2000" u="sng" dirty="0">
                <a:solidFill>
                  <a:schemeClr val="bg1"/>
                </a:solidFill>
                <a:latin typeface="Century Gothic"/>
              </a:rPr>
              <a:t>41.1 million</a:t>
            </a:r>
            <a:r>
              <a:rPr lang="en-US" sz="2000" dirty="0">
                <a:solidFill>
                  <a:schemeClr val="bg1"/>
                </a:solidFill>
                <a:latin typeface="Century Gothic"/>
              </a:rPr>
              <a:t> in Substance Abuse Disorders in 2020).</a:t>
            </a:r>
            <a:br>
              <a:rPr lang="en-US" sz="2000" dirty="0">
                <a:solidFill>
                  <a:schemeClr val="bg1"/>
                </a:solidFill>
                <a:latin typeface="Century Gothic"/>
              </a:rPr>
            </a:br>
            <a:br>
              <a:rPr lang="en-US" sz="2000" dirty="0">
                <a:solidFill>
                  <a:schemeClr val="bg1"/>
                </a:solidFill>
                <a:latin typeface="Century Gothic"/>
              </a:rPr>
            </a:br>
            <a:r>
              <a:rPr lang="en-US" sz="2000" u="sng" dirty="0">
                <a:solidFill>
                  <a:schemeClr val="bg1"/>
                </a:solidFill>
                <a:latin typeface="Century Gothic"/>
              </a:rPr>
              <a:t>Support groups</a:t>
            </a:r>
            <a:r>
              <a:rPr lang="en-US" sz="2000" dirty="0">
                <a:solidFill>
                  <a:schemeClr val="bg1"/>
                </a:solidFill>
                <a:latin typeface="Century Gothic"/>
              </a:rPr>
              <a:t> were the </a:t>
            </a:r>
            <a:r>
              <a:rPr lang="en-US" sz="2000" u="sng" dirty="0">
                <a:solidFill>
                  <a:schemeClr val="bg1"/>
                </a:solidFill>
                <a:latin typeface="Century Gothic"/>
              </a:rPr>
              <a:t>primary provider of treatment</a:t>
            </a:r>
            <a:r>
              <a:rPr lang="en-US" sz="2000" dirty="0">
                <a:solidFill>
                  <a:schemeClr val="bg1"/>
                </a:solidFill>
                <a:latin typeface="Century Gothic"/>
              </a:rPr>
              <a:t> for those surveyed</a:t>
            </a:r>
            <a:r>
              <a:rPr lang="en-US" sz="2400" dirty="0">
                <a:solidFill>
                  <a:schemeClr val="bg1"/>
                </a:solidFill>
                <a:latin typeface="Century Gothic"/>
              </a:rPr>
              <a:t>.</a:t>
            </a:r>
            <a:endParaRPr lang="en-US" dirty="0">
              <a:solidFill>
                <a:schemeClr val="bg1"/>
              </a:solidFill>
            </a:endParaRPr>
          </a:p>
        </p:txBody>
      </p:sp>
      <p:pic>
        <p:nvPicPr>
          <p:cNvPr id="11" name="Picture 10" descr="A black and white logo&#10;&#10;Description automatically generated with low confidence">
            <a:extLst>
              <a:ext uri="{FF2B5EF4-FFF2-40B4-BE49-F238E27FC236}">
                <a16:creationId xmlns:a16="http://schemas.microsoft.com/office/drawing/2014/main" id="{2EC80314-AB15-E74F-924A-0AE8EE95BC4C}"/>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2" name="Picture 11" descr="Logo&#10;&#10;Description automatically generated">
            <a:extLst>
              <a:ext uri="{FF2B5EF4-FFF2-40B4-BE49-F238E27FC236}">
                <a16:creationId xmlns:a16="http://schemas.microsoft.com/office/drawing/2014/main" id="{7752AC9A-0296-3B4F-B0D3-07E2F74ACF7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3" name="Picture 2" descr="Chart, bar chart&#10;&#10;Description automatically generated">
            <a:extLst>
              <a:ext uri="{FF2B5EF4-FFF2-40B4-BE49-F238E27FC236}">
                <a16:creationId xmlns:a16="http://schemas.microsoft.com/office/drawing/2014/main" id="{2594FDE9-F064-0A23-47D2-1456A32D5358}"/>
              </a:ext>
            </a:extLst>
          </p:cNvPr>
          <p:cNvPicPr>
            <a:picLocks noChangeAspect="1"/>
          </p:cNvPicPr>
          <p:nvPr/>
        </p:nvPicPr>
        <p:blipFill>
          <a:blip r:embed="rId5"/>
          <a:stretch>
            <a:fillRect/>
          </a:stretch>
        </p:blipFill>
        <p:spPr>
          <a:xfrm>
            <a:off x="499402" y="2073193"/>
            <a:ext cx="5144715" cy="4095985"/>
          </a:xfrm>
          <a:prstGeom prst="rect">
            <a:avLst/>
          </a:prstGeom>
        </p:spPr>
      </p:pic>
    </p:spTree>
    <p:extLst>
      <p:ext uri="{BB962C8B-B14F-4D97-AF65-F5344CB8AC3E}">
        <p14:creationId xmlns:p14="http://schemas.microsoft.com/office/powerpoint/2010/main" val="3093199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CD95FA-DE24-C442-A7A2-DB95FEC4FC76}"/>
              </a:ext>
            </a:extLst>
          </p:cNvPr>
          <p:cNvSpPr txBox="1"/>
          <p:nvPr/>
        </p:nvSpPr>
        <p:spPr>
          <a:xfrm>
            <a:off x="1793378" y="2321005"/>
            <a:ext cx="8605241" cy="769441"/>
          </a:xfrm>
          <a:prstGeom prst="rect">
            <a:avLst/>
          </a:prstGeom>
          <a:noFill/>
        </p:spPr>
        <p:txBody>
          <a:bodyPr wrap="none" rtlCol="0">
            <a:spAutoFit/>
          </a:bodyPr>
          <a:lstStyle/>
          <a:p>
            <a:pPr algn="ctr"/>
            <a:r>
              <a:rPr lang="en-US" sz="4400" b="1" dirty="0">
                <a:solidFill>
                  <a:srgbClr val="ED7D4D"/>
                </a:solidFill>
                <a:latin typeface="Century Gothic" panose="020B0502020202020204" pitchFamily="34" charset="0"/>
              </a:rPr>
              <a:t>THE SOLUTION: "ACCESSIBILITY" </a:t>
            </a:r>
          </a:p>
        </p:txBody>
      </p:sp>
      <p:sp>
        <p:nvSpPr>
          <p:cNvPr id="8" name="Rectangle 7">
            <a:extLst>
              <a:ext uri="{FF2B5EF4-FFF2-40B4-BE49-F238E27FC236}">
                <a16:creationId xmlns:a16="http://schemas.microsoft.com/office/drawing/2014/main" id="{85CABD7E-DA08-3848-95EB-7E8368F352CA}"/>
              </a:ext>
            </a:extLst>
          </p:cNvPr>
          <p:cNvSpPr/>
          <p:nvPr/>
        </p:nvSpPr>
        <p:spPr>
          <a:xfrm>
            <a:off x="1636631" y="3429000"/>
            <a:ext cx="8918734" cy="2308324"/>
          </a:xfrm>
          <a:prstGeom prst="rect">
            <a:avLst/>
          </a:prstGeom>
        </p:spPr>
        <p:txBody>
          <a:bodyPr wrap="square">
            <a:spAutoFit/>
          </a:bodyPr>
          <a:lstStyle/>
          <a:p>
            <a:pPr algn="ctr"/>
            <a:r>
              <a:rPr lang="en-US" sz="2400" b="1" dirty="0">
                <a:solidFill>
                  <a:schemeClr val="bg1"/>
                </a:solidFill>
                <a:effectLst/>
                <a:latin typeface="Helvetica" pitchFamily="2" charset="0"/>
              </a:rPr>
              <a:t>ESTABLISH</a:t>
            </a:r>
          </a:p>
          <a:p>
            <a:pPr algn="ctr"/>
            <a:r>
              <a:rPr lang="en-US" sz="2400" dirty="0">
                <a:solidFill>
                  <a:schemeClr val="bg1"/>
                </a:solidFill>
                <a:effectLst/>
                <a:latin typeface="Helvetica" pitchFamily="2" charset="0"/>
              </a:rPr>
              <a:t>Weekly Community Support Groups both in-person and virtually</a:t>
            </a:r>
          </a:p>
          <a:p>
            <a:pPr algn="ctr"/>
            <a:endParaRPr lang="en-US" sz="2400" dirty="0">
              <a:solidFill>
                <a:schemeClr val="bg1"/>
              </a:solidFill>
              <a:effectLst/>
              <a:latin typeface="Helvetica" pitchFamily="2" charset="0"/>
            </a:endParaRPr>
          </a:p>
          <a:p>
            <a:pPr algn="ctr"/>
            <a:r>
              <a:rPr lang="en-US" sz="2400" b="1" dirty="0">
                <a:solidFill>
                  <a:schemeClr val="bg1"/>
                </a:solidFill>
                <a:effectLst/>
                <a:latin typeface="Helvetica" pitchFamily="2" charset="0"/>
              </a:rPr>
              <a:t>INITIATE</a:t>
            </a:r>
          </a:p>
          <a:p>
            <a:pPr algn="ctr"/>
            <a:r>
              <a:rPr lang="en-US" sz="2400" dirty="0">
                <a:solidFill>
                  <a:schemeClr val="bg1"/>
                </a:solidFill>
                <a:effectLst/>
                <a:latin typeface="Helvetica" pitchFamily="2" charset="0"/>
              </a:rPr>
              <a:t>Outreach by partnering with other non-profits to serve, build relationships, love, encourage, educate, and invite to groups.</a:t>
            </a:r>
          </a:p>
        </p:txBody>
      </p:sp>
      <p:pic>
        <p:nvPicPr>
          <p:cNvPr id="9" name="Picture 8" descr="A black and white logo&#10;&#10;Description automatically generated with low confidence">
            <a:extLst>
              <a:ext uri="{FF2B5EF4-FFF2-40B4-BE49-F238E27FC236}">
                <a16:creationId xmlns:a16="http://schemas.microsoft.com/office/drawing/2014/main" id="{CC734554-DF1B-4A4B-9415-BAFEE20C08A8}"/>
              </a:ext>
            </a:extLst>
          </p:cNvPr>
          <p:cNvPicPr>
            <a:picLocks noChangeAspect="1"/>
          </p:cNvPicPr>
          <p:nvPr/>
        </p:nvPicPr>
        <p:blipFill>
          <a:blip r:embed="rId3"/>
          <a:stretch>
            <a:fillRect/>
          </a:stretch>
        </p:blipFill>
        <p:spPr>
          <a:xfrm>
            <a:off x="3718289" y="913874"/>
            <a:ext cx="4755421" cy="875068"/>
          </a:xfrm>
          <a:prstGeom prst="rect">
            <a:avLst/>
          </a:prstGeom>
        </p:spPr>
      </p:pic>
      <p:pic>
        <p:nvPicPr>
          <p:cNvPr id="10" name="Picture 9" descr="Logo&#10;&#10;Description automatically generated">
            <a:extLst>
              <a:ext uri="{FF2B5EF4-FFF2-40B4-BE49-F238E27FC236}">
                <a16:creationId xmlns:a16="http://schemas.microsoft.com/office/drawing/2014/main" id="{FD11DCFB-A1B7-394F-A31A-771971FD4E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spTree>
    <p:extLst>
      <p:ext uri="{BB962C8B-B14F-4D97-AF65-F5344CB8AC3E}">
        <p14:creationId xmlns:p14="http://schemas.microsoft.com/office/powerpoint/2010/main" val="161101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174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FD1D96-C6E0-204E-84DF-17CAA0291762}"/>
              </a:ext>
            </a:extLst>
          </p:cNvPr>
          <p:cNvSpPr/>
          <p:nvPr/>
        </p:nvSpPr>
        <p:spPr>
          <a:xfrm>
            <a:off x="1307921" y="2034770"/>
            <a:ext cx="3353803" cy="523220"/>
          </a:xfrm>
          <a:prstGeom prst="rect">
            <a:avLst/>
          </a:prstGeom>
        </p:spPr>
        <p:txBody>
          <a:bodyPr wrap="none">
            <a:spAutoFit/>
          </a:bodyPr>
          <a:lstStyle/>
          <a:p>
            <a:r>
              <a:rPr lang="en-US" sz="2800" b="1" dirty="0">
                <a:solidFill>
                  <a:srgbClr val="ED7D4D"/>
                </a:solidFill>
                <a:effectLst/>
                <a:latin typeface="Century Gothic" panose="020B0502020202020204" pitchFamily="34" charset="0"/>
              </a:rPr>
              <a:t>TRANSFORMATION</a:t>
            </a:r>
          </a:p>
        </p:txBody>
      </p:sp>
      <p:sp>
        <p:nvSpPr>
          <p:cNvPr id="9" name="Rectangle 8">
            <a:extLst>
              <a:ext uri="{FF2B5EF4-FFF2-40B4-BE49-F238E27FC236}">
                <a16:creationId xmlns:a16="http://schemas.microsoft.com/office/drawing/2014/main" id="{818A1F81-9D2A-494D-AB4E-F3F5A19CF238}"/>
              </a:ext>
            </a:extLst>
          </p:cNvPr>
          <p:cNvSpPr/>
          <p:nvPr/>
        </p:nvSpPr>
        <p:spPr>
          <a:xfrm>
            <a:off x="1307922" y="2557990"/>
            <a:ext cx="6105250" cy="1754326"/>
          </a:xfrm>
          <a:prstGeom prst="rect">
            <a:avLst/>
          </a:prstGeom>
        </p:spPr>
        <p:txBody>
          <a:bodyPr wrap="square">
            <a:spAutoFit/>
          </a:bodyPr>
          <a:lstStyle/>
          <a:p>
            <a:r>
              <a:rPr lang="en-US" dirty="0">
                <a:solidFill>
                  <a:schemeClr val="bg1"/>
                </a:solidFill>
                <a:latin typeface="Century Gothic" panose="020B0502020202020204" pitchFamily="34" charset="0"/>
              </a:rPr>
              <a:t>How long will it take? What if I fail? When will I be free? All of these questions are a part of the transformation process. </a:t>
            </a:r>
            <a:r>
              <a:rPr lang="en-US" b="1" dirty="0">
                <a:solidFill>
                  <a:schemeClr val="accent2"/>
                </a:solidFill>
                <a:latin typeface="Century Gothic" panose="020B0502020202020204" pitchFamily="34" charset="0"/>
              </a:rPr>
              <a:t>Through a Christ centered perspective, a loving community, and relevant resources, our groups will guide you through that process of transformation.</a:t>
            </a:r>
          </a:p>
        </p:txBody>
      </p:sp>
      <p:sp>
        <p:nvSpPr>
          <p:cNvPr id="13" name="Rectangle 12">
            <a:extLst>
              <a:ext uri="{FF2B5EF4-FFF2-40B4-BE49-F238E27FC236}">
                <a16:creationId xmlns:a16="http://schemas.microsoft.com/office/drawing/2014/main" id="{81411631-69D5-BE49-9FEB-4887AF6E4227}"/>
              </a:ext>
            </a:extLst>
          </p:cNvPr>
          <p:cNvSpPr/>
          <p:nvPr/>
        </p:nvSpPr>
        <p:spPr>
          <a:xfrm>
            <a:off x="1307921" y="4372586"/>
            <a:ext cx="2613216" cy="523220"/>
          </a:xfrm>
          <a:prstGeom prst="rect">
            <a:avLst/>
          </a:prstGeom>
        </p:spPr>
        <p:txBody>
          <a:bodyPr wrap="none">
            <a:spAutoFit/>
          </a:bodyPr>
          <a:lstStyle/>
          <a:p>
            <a:r>
              <a:rPr lang="en-US" sz="2800" b="1" dirty="0">
                <a:solidFill>
                  <a:srgbClr val="ED7D4D"/>
                </a:solidFill>
                <a:latin typeface="Century Gothic" panose="020B0502020202020204" pitchFamily="34" charset="0"/>
              </a:rPr>
              <a:t>ACCESSIBILITY</a:t>
            </a:r>
          </a:p>
        </p:txBody>
      </p:sp>
      <p:sp>
        <p:nvSpPr>
          <p:cNvPr id="14" name="Rectangle 13">
            <a:extLst>
              <a:ext uri="{FF2B5EF4-FFF2-40B4-BE49-F238E27FC236}">
                <a16:creationId xmlns:a16="http://schemas.microsoft.com/office/drawing/2014/main" id="{7FD8FE56-B6D5-2F49-A7AB-0058EBF6D885}"/>
              </a:ext>
            </a:extLst>
          </p:cNvPr>
          <p:cNvSpPr/>
          <p:nvPr/>
        </p:nvSpPr>
        <p:spPr>
          <a:xfrm>
            <a:off x="1307921" y="4895806"/>
            <a:ext cx="7623808" cy="1477328"/>
          </a:xfrm>
          <a:prstGeom prst="rect">
            <a:avLst/>
          </a:prstGeom>
        </p:spPr>
        <p:txBody>
          <a:bodyPr wrap="square">
            <a:spAutoFit/>
          </a:bodyPr>
          <a:lstStyle/>
          <a:p>
            <a:r>
              <a:rPr lang="en-US" b="1" dirty="0">
                <a:solidFill>
                  <a:schemeClr val="accent2"/>
                </a:solidFill>
                <a:latin typeface="Century Gothic" panose="020B0502020202020204" pitchFamily="34" charset="0"/>
              </a:rPr>
              <a:t>Affordability, location, relevance, safety, and resources are essential </a:t>
            </a:r>
            <a:r>
              <a:rPr lang="en-US" dirty="0">
                <a:solidFill>
                  <a:schemeClr val="bg1"/>
                </a:solidFill>
                <a:latin typeface="Century Gothic" panose="020B0502020202020204" pitchFamily="34" charset="0"/>
              </a:rPr>
              <a:t>to transformation. We are committed to providing diverse curriculum for affordability and relevance. We offer safe spaces with both in-person and virtual groups. We have resources for referral to professional care and residential programs.</a:t>
            </a:r>
          </a:p>
        </p:txBody>
      </p:sp>
      <p:pic>
        <p:nvPicPr>
          <p:cNvPr id="10" name="Picture 9" descr="Logo&#10;&#10;Description automatically generated">
            <a:extLst>
              <a:ext uri="{FF2B5EF4-FFF2-40B4-BE49-F238E27FC236}">
                <a16:creationId xmlns:a16="http://schemas.microsoft.com/office/drawing/2014/main" id="{06049DCB-5876-A942-A337-B7AAE17A58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8165" y="5463581"/>
            <a:ext cx="1576377" cy="1254533"/>
          </a:xfrm>
          <a:prstGeom prst="rect">
            <a:avLst/>
          </a:prstGeom>
        </p:spPr>
      </p:pic>
      <p:pic>
        <p:nvPicPr>
          <p:cNvPr id="11" name="Picture 10" descr="A black and white logo&#10;&#10;Description automatically generated with low confidence">
            <a:extLst>
              <a:ext uri="{FF2B5EF4-FFF2-40B4-BE49-F238E27FC236}">
                <a16:creationId xmlns:a16="http://schemas.microsoft.com/office/drawing/2014/main" id="{B14AC540-B3E3-FC4D-8ABC-10F1612C990E}"/>
              </a:ext>
            </a:extLst>
          </p:cNvPr>
          <p:cNvPicPr>
            <a:picLocks noChangeAspect="1"/>
          </p:cNvPicPr>
          <p:nvPr/>
        </p:nvPicPr>
        <p:blipFill>
          <a:blip r:embed="rId4"/>
          <a:stretch>
            <a:fillRect/>
          </a:stretch>
        </p:blipFill>
        <p:spPr>
          <a:xfrm>
            <a:off x="1340579" y="822434"/>
            <a:ext cx="4755421" cy="875068"/>
          </a:xfrm>
          <a:prstGeom prst="rect">
            <a:avLst/>
          </a:prstGeom>
        </p:spPr>
      </p:pic>
      <p:sp>
        <p:nvSpPr>
          <p:cNvPr id="16" name="Rectangle 15">
            <a:extLst>
              <a:ext uri="{FF2B5EF4-FFF2-40B4-BE49-F238E27FC236}">
                <a16:creationId xmlns:a16="http://schemas.microsoft.com/office/drawing/2014/main" id="{218CB58D-9366-9349-9C4D-0376B2DD9A6C}"/>
              </a:ext>
            </a:extLst>
          </p:cNvPr>
          <p:cNvSpPr/>
          <p:nvPr/>
        </p:nvSpPr>
        <p:spPr>
          <a:xfrm rot="16200000">
            <a:off x="-504022" y="1060563"/>
            <a:ext cx="2191626" cy="769441"/>
          </a:xfrm>
          <a:prstGeom prst="rect">
            <a:avLst/>
          </a:prstGeom>
        </p:spPr>
        <p:txBody>
          <a:bodyPr wrap="none">
            <a:spAutoFit/>
          </a:bodyPr>
          <a:lstStyle/>
          <a:p>
            <a:r>
              <a:rPr lang="en-US" sz="4400" b="1" dirty="0">
                <a:solidFill>
                  <a:srgbClr val="ED7D4D"/>
                </a:solidFill>
                <a:effectLst/>
                <a:latin typeface="Century Gothic" panose="020B0502020202020204" pitchFamily="34" charset="0"/>
              </a:rPr>
              <a:t>VALUES</a:t>
            </a:r>
          </a:p>
        </p:txBody>
      </p:sp>
      <p:pic>
        <p:nvPicPr>
          <p:cNvPr id="6" name="Picture 5" descr="A picture containing indoor&#10;&#10;Description automatically generated">
            <a:extLst>
              <a:ext uri="{FF2B5EF4-FFF2-40B4-BE49-F238E27FC236}">
                <a16:creationId xmlns:a16="http://schemas.microsoft.com/office/drawing/2014/main" id="{1185AE56-3BC3-6D4C-96C9-1134CDB6C0E5}"/>
              </a:ext>
            </a:extLst>
          </p:cNvPr>
          <p:cNvPicPr>
            <a:picLocks noChangeAspect="1"/>
          </p:cNvPicPr>
          <p:nvPr/>
        </p:nvPicPr>
        <p:blipFill>
          <a:blip r:embed="rId5"/>
          <a:stretch>
            <a:fillRect/>
          </a:stretch>
        </p:blipFill>
        <p:spPr>
          <a:xfrm>
            <a:off x="7135586" y="-173252"/>
            <a:ext cx="5346644" cy="5346644"/>
          </a:xfrm>
          <a:prstGeom prst="rect">
            <a:avLst/>
          </a:prstGeom>
        </p:spPr>
      </p:pic>
    </p:spTree>
    <p:extLst>
      <p:ext uri="{BB962C8B-B14F-4D97-AF65-F5344CB8AC3E}">
        <p14:creationId xmlns:p14="http://schemas.microsoft.com/office/powerpoint/2010/main" val="1521235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18679</TotalTime>
  <Words>2657</Words>
  <Application>Microsoft Macintosh PowerPoint</Application>
  <PresentationFormat>Widescreen</PresentationFormat>
  <Paragraphs>241</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Helvetica</vt:lpstr>
      <vt:lpstr>Calibri</vt:lpstr>
      <vt:lpstr>Century Gothic</vt:lpstr>
      <vt:lpstr>Courier New</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Jimmy Oakes</dc:creator>
  <cp:lastModifiedBy>Jonathan May</cp:lastModifiedBy>
  <cp:revision>143</cp:revision>
  <dcterms:created xsi:type="dcterms:W3CDTF">2021-03-09T15:53:58Z</dcterms:created>
  <dcterms:modified xsi:type="dcterms:W3CDTF">2023-07-14T14:26:32Z</dcterms:modified>
</cp:coreProperties>
</file>